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91" r:id="rId2"/>
  </p:sldMasterIdLst>
  <p:notesMasterIdLst>
    <p:notesMasterId r:id="rId28"/>
  </p:notesMasterIdLst>
  <p:handoutMasterIdLst>
    <p:handoutMasterId r:id="rId29"/>
  </p:handoutMasterIdLst>
  <p:sldIdLst>
    <p:sldId id="911" r:id="rId3"/>
    <p:sldId id="924" r:id="rId4"/>
    <p:sldId id="1254" r:id="rId5"/>
    <p:sldId id="1251" r:id="rId6"/>
    <p:sldId id="1194" r:id="rId7"/>
    <p:sldId id="1198" r:id="rId8"/>
    <p:sldId id="1256" r:id="rId9"/>
    <p:sldId id="1226" r:id="rId10"/>
    <p:sldId id="1235" r:id="rId11"/>
    <p:sldId id="1257" r:id="rId12"/>
    <p:sldId id="1227" r:id="rId13"/>
    <p:sldId id="1238" r:id="rId14"/>
    <p:sldId id="1258" r:id="rId15"/>
    <p:sldId id="1193" r:id="rId16"/>
    <p:sldId id="1262" r:id="rId17"/>
    <p:sldId id="1196" r:id="rId18"/>
    <p:sldId id="1201" r:id="rId19"/>
    <p:sldId id="1172" r:id="rId20"/>
    <p:sldId id="1260" r:id="rId21"/>
    <p:sldId id="1222" r:id="rId22"/>
    <p:sldId id="1203" r:id="rId23"/>
    <p:sldId id="1199" r:id="rId24"/>
    <p:sldId id="1261" r:id="rId25"/>
    <p:sldId id="1216" r:id="rId26"/>
    <p:sldId id="843" r:id="rId2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188" userDrawn="1">
          <p15:clr>
            <a:srgbClr val="A4A3A4"/>
          </p15:clr>
        </p15:guide>
        <p15:guide id="3" orient="horz" pos="2928" userDrawn="1">
          <p15:clr>
            <a:srgbClr val="A4A3A4"/>
          </p15:clr>
        </p15:guide>
        <p15:guide id="4"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izabeth Michel" initials="EM" lastIdx="15" clrIdx="6">
    <p:extLst>
      <p:ext uri="{19B8F6BF-5375-455C-9EA6-DF929625EA0E}">
        <p15:presenceInfo xmlns:p15="http://schemas.microsoft.com/office/powerpoint/2012/main" userId="Elizabeth Michel" providerId="None"/>
      </p:ext>
    </p:extLst>
  </p:cmAuthor>
  <p:cmAuthor id="1" name="Edgar Gutierrez" initials="EG" lastIdx="1" clrIdx="0">
    <p:extLst/>
  </p:cmAuthor>
  <p:cmAuthor id="8" name="Alvarado, Kevin S." initials="AKS" lastIdx="1" clrIdx="9">
    <p:extLst>
      <p:ext uri="{19B8F6BF-5375-455C-9EA6-DF929625EA0E}">
        <p15:presenceInfo xmlns:p15="http://schemas.microsoft.com/office/powerpoint/2012/main" userId="S-1-5-21-527237240-1500820517-725345543-305638" providerId="AD"/>
      </p:ext>
    </p:extLst>
  </p:cmAuthor>
  <p:cmAuthor id="2" name="Jen Labrado" initials="" lastIdx="1" clrIdx="1"/>
  <p:cmAuthor id="9" name="Elizabeth Michel" initials="EM [2]" lastIdx="11" clrIdx="10">
    <p:extLst>
      <p:ext uri="{19B8F6BF-5375-455C-9EA6-DF929625EA0E}">
        <p15:presenceInfo xmlns:p15="http://schemas.microsoft.com/office/powerpoint/2012/main" userId="S-1-5-21-2246311337-3723894441-2265110351-4620" providerId="AD"/>
      </p:ext>
    </p:extLst>
  </p:cmAuthor>
  <p:cmAuthor id="3" name="Genoveva Arellano" initials="GLA" lastIdx="0" clrIdx="2"/>
  <p:cmAuthor id="10" name="Noemi Luna" initials="NL [2]" lastIdx="2" clrIdx="11">
    <p:extLst>
      <p:ext uri="{19B8F6BF-5375-455C-9EA6-DF929625EA0E}">
        <p15:presenceInfo xmlns:p15="http://schemas.microsoft.com/office/powerpoint/2012/main" userId="S-1-5-21-2246311337-3723894441-2265110351-4618" providerId="AD"/>
      </p:ext>
    </p:extLst>
  </p:cmAuthor>
  <p:cmAuthor id="4" name="Noemi Luna" initials="NL" lastIdx="50" clrIdx="7">
    <p:extLst>
      <p:ext uri="{19B8F6BF-5375-455C-9EA6-DF929625EA0E}">
        <p15:presenceInfo xmlns:p15="http://schemas.microsoft.com/office/powerpoint/2012/main" userId="Noemi Luna" providerId="None"/>
      </p:ext>
    </p:extLst>
  </p:cmAuthor>
  <p:cmAuthor id="11" name="Brad Jensen" initials="BJ" lastIdx="21" clrIdx="12">
    <p:extLst>
      <p:ext uri="{19B8F6BF-5375-455C-9EA6-DF929625EA0E}">
        <p15:presenceInfo xmlns:p15="http://schemas.microsoft.com/office/powerpoint/2012/main" userId="Brad Jensen" providerId="None"/>
      </p:ext>
    </p:extLst>
  </p:cmAuthor>
  <p:cmAuthor id="5" name="Lema Rial, Juan Ignacio" initials="LRJI" lastIdx="1" clrIdx="8">
    <p:extLst>
      <p:ext uri="{19B8F6BF-5375-455C-9EA6-DF929625EA0E}">
        <p15:presenceInfo xmlns:p15="http://schemas.microsoft.com/office/powerpoint/2012/main" userId="S-1-5-21-583907252-152049171-1343024091-21601" providerId="AD"/>
      </p:ext>
    </p:extLst>
  </p:cmAuthor>
  <p:cmAuthor id="6" name="Arianne Ortegaray" initials="AO" lastIdx="47" clrIdx="5">
    <p:extLst>
      <p:ext uri="{19B8F6BF-5375-455C-9EA6-DF929625EA0E}">
        <p15:presenceInfo xmlns:p15="http://schemas.microsoft.com/office/powerpoint/2012/main" userId="S-1-5-21-2246311337-3723894441-2265110351-4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D3D3"/>
    <a:srgbClr val="23417E"/>
    <a:srgbClr val="FCD41B"/>
    <a:srgbClr val="00AEEF"/>
    <a:srgbClr val="193165"/>
    <a:srgbClr val="0AAEFA"/>
    <a:srgbClr val="00AEE5"/>
    <a:srgbClr val="00B0F0"/>
    <a:srgbClr val="574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3726" autoAdjust="0"/>
  </p:normalViewPr>
  <p:slideViewPr>
    <p:cSldViewPr>
      <p:cViewPr varScale="1">
        <p:scale>
          <a:sx n="103" d="100"/>
          <a:sy n="103" d="100"/>
        </p:scale>
        <p:origin x="132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3786" y="-96"/>
      </p:cViewPr>
      <p:guideLst>
        <p:guide orient="horz" pos="2949"/>
        <p:guide pos="2188"/>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119" cy="464820"/>
          </a:xfrm>
          <a:prstGeom prst="rect">
            <a:avLst/>
          </a:prstGeom>
        </p:spPr>
        <p:txBody>
          <a:bodyPr vert="horz" lIns="92383" tIns="46191" rIns="92383" bIns="46191" rtlCol="0"/>
          <a:lstStyle>
            <a:lvl1pPr algn="l">
              <a:defRPr sz="1100"/>
            </a:lvl1pPr>
          </a:lstStyle>
          <a:p>
            <a:endParaRPr lang="en-US" dirty="0"/>
          </a:p>
        </p:txBody>
      </p:sp>
      <p:sp>
        <p:nvSpPr>
          <p:cNvPr id="3" name="Date Placeholder 2"/>
          <p:cNvSpPr>
            <a:spLocks noGrp="1"/>
          </p:cNvSpPr>
          <p:nvPr>
            <p:ph type="dt" sz="quarter" idx="1"/>
          </p:nvPr>
        </p:nvSpPr>
        <p:spPr>
          <a:xfrm>
            <a:off x="3898105" y="0"/>
            <a:ext cx="2982119" cy="464820"/>
          </a:xfrm>
          <a:prstGeom prst="rect">
            <a:avLst/>
          </a:prstGeom>
        </p:spPr>
        <p:txBody>
          <a:bodyPr vert="horz" lIns="92383" tIns="46191" rIns="92383" bIns="46191" rtlCol="0"/>
          <a:lstStyle>
            <a:lvl1pPr algn="r">
              <a:defRPr sz="1100"/>
            </a:lvl1pPr>
          </a:lstStyle>
          <a:p>
            <a:fld id="{3EC9A476-47AA-4350-9506-E61D6FCA5BA6}" type="datetimeFigureOut">
              <a:rPr lang="en-US" smtClean="0"/>
              <a:pPr/>
              <a:t>10/8/2018</a:t>
            </a:fld>
            <a:endParaRPr lang="en-US" dirty="0"/>
          </a:p>
        </p:txBody>
      </p:sp>
      <p:sp>
        <p:nvSpPr>
          <p:cNvPr id="4" name="Footer Placeholder 3"/>
          <p:cNvSpPr>
            <a:spLocks noGrp="1"/>
          </p:cNvSpPr>
          <p:nvPr>
            <p:ph type="ftr" sz="quarter" idx="2"/>
          </p:nvPr>
        </p:nvSpPr>
        <p:spPr>
          <a:xfrm>
            <a:off x="2" y="8829967"/>
            <a:ext cx="2982119" cy="464820"/>
          </a:xfrm>
          <a:prstGeom prst="rect">
            <a:avLst/>
          </a:prstGeom>
        </p:spPr>
        <p:txBody>
          <a:bodyPr vert="horz" lIns="92383" tIns="46191" rIns="92383" bIns="46191"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98105" y="8829967"/>
            <a:ext cx="2982119" cy="464820"/>
          </a:xfrm>
          <a:prstGeom prst="rect">
            <a:avLst/>
          </a:prstGeom>
        </p:spPr>
        <p:txBody>
          <a:bodyPr vert="horz" lIns="92383" tIns="46191" rIns="92383" bIns="46191" rtlCol="0" anchor="b"/>
          <a:lstStyle>
            <a:lvl1pPr algn="r">
              <a:defRPr sz="1100"/>
            </a:lvl1pPr>
          </a:lstStyle>
          <a:p>
            <a:fld id="{505E8127-6D77-492B-B390-79D57F82F561}" type="slidenum">
              <a:rPr lang="en-US" smtClean="0"/>
              <a:pPr/>
              <a:t>‹#›</a:t>
            </a:fld>
            <a:endParaRPr lang="en-US" dirty="0"/>
          </a:p>
        </p:txBody>
      </p:sp>
    </p:spTree>
    <p:extLst>
      <p:ext uri="{BB962C8B-B14F-4D97-AF65-F5344CB8AC3E}">
        <p14:creationId xmlns:p14="http://schemas.microsoft.com/office/powerpoint/2010/main" val="3097244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119" cy="464820"/>
          </a:xfrm>
          <a:prstGeom prst="rect">
            <a:avLst/>
          </a:prstGeom>
        </p:spPr>
        <p:txBody>
          <a:bodyPr vert="horz" lIns="92383" tIns="46191" rIns="92383" bIns="46191" rtlCol="0"/>
          <a:lstStyle>
            <a:lvl1pPr algn="l">
              <a:defRPr sz="1100"/>
            </a:lvl1pPr>
          </a:lstStyle>
          <a:p>
            <a:endParaRPr lang="en-US" dirty="0"/>
          </a:p>
        </p:txBody>
      </p:sp>
      <p:sp>
        <p:nvSpPr>
          <p:cNvPr id="3" name="Date Placeholder 2"/>
          <p:cNvSpPr>
            <a:spLocks noGrp="1"/>
          </p:cNvSpPr>
          <p:nvPr>
            <p:ph type="dt" idx="1"/>
          </p:nvPr>
        </p:nvSpPr>
        <p:spPr>
          <a:xfrm>
            <a:off x="3898105" y="0"/>
            <a:ext cx="2982119" cy="464820"/>
          </a:xfrm>
          <a:prstGeom prst="rect">
            <a:avLst/>
          </a:prstGeom>
        </p:spPr>
        <p:txBody>
          <a:bodyPr vert="horz" lIns="92383" tIns="46191" rIns="92383" bIns="46191" rtlCol="0"/>
          <a:lstStyle>
            <a:lvl1pPr algn="r">
              <a:defRPr sz="1100"/>
            </a:lvl1pPr>
          </a:lstStyle>
          <a:p>
            <a:fld id="{0770D3E6-1A23-453A-A7A5-7B3D65CD207C}" type="datetimeFigureOut">
              <a:rPr lang="en-US" smtClean="0"/>
              <a:pPr/>
              <a:t>10/8/2018</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383" tIns="46191" rIns="92383" bIns="46191"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383" tIns="46191" rIns="92383"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2982119" cy="464820"/>
          </a:xfrm>
          <a:prstGeom prst="rect">
            <a:avLst/>
          </a:prstGeom>
        </p:spPr>
        <p:txBody>
          <a:bodyPr vert="horz" lIns="92383" tIns="46191" rIns="92383" bIns="46191"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98105" y="8829967"/>
            <a:ext cx="2982119" cy="464820"/>
          </a:xfrm>
          <a:prstGeom prst="rect">
            <a:avLst/>
          </a:prstGeom>
        </p:spPr>
        <p:txBody>
          <a:bodyPr vert="horz" lIns="92383" tIns="46191" rIns="92383" bIns="46191" rtlCol="0" anchor="b"/>
          <a:lstStyle>
            <a:lvl1pPr algn="r">
              <a:defRPr sz="1100"/>
            </a:lvl1pPr>
          </a:lstStyle>
          <a:p>
            <a:fld id="{1E3B5B17-0A6C-4688-8D58-5A7395FCFD20}" type="slidenum">
              <a:rPr lang="en-US" smtClean="0"/>
              <a:pPr/>
              <a:t>‹#›</a:t>
            </a:fld>
            <a:endParaRPr lang="en-US" dirty="0"/>
          </a:p>
        </p:txBody>
      </p:sp>
    </p:spTree>
    <p:extLst>
      <p:ext uri="{BB962C8B-B14F-4D97-AF65-F5344CB8AC3E}">
        <p14:creationId xmlns:p14="http://schemas.microsoft.com/office/powerpoint/2010/main" val="94071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1</a:t>
            </a:fld>
            <a:endParaRPr lang="en-US" dirty="0"/>
          </a:p>
        </p:txBody>
      </p:sp>
    </p:spTree>
    <p:extLst>
      <p:ext uri="{BB962C8B-B14F-4D97-AF65-F5344CB8AC3E}">
        <p14:creationId xmlns:p14="http://schemas.microsoft.com/office/powerpoint/2010/main" val="72474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12</a:t>
            </a:fld>
            <a:endParaRPr lang="en-US" dirty="0"/>
          </a:p>
        </p:txBody>
      </p:sp>
    </p:spTree>
    <p:extLst>
      <p:ext uri="{BB962C8B-B14F-4D97-AF65-F5344CB8AC3E}">
        <p14:creationId xmlns:p14="http://schemas.microsoft.com/office/powerpoint/2010/main" val="50301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13</a:t>
            </a:fld>
            <a:endParaRPr lang="en-US" dirty="0"/>
          </a:p>
        </p:txBody>
      </p:sp>
    </p:spTree>
    <p:extLst>
      <p:ext uri="{BB962C8B-B14F-4D97-AF65-F5344CB8AC3E}">
        <p14:creationId xmlns:p14="http://schemas.microsoft.com/office/powerpoint/2010/main" val="181896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701040" y="4415790"/>
            <a:ext cx="5608319" cy="4183379"/>
          </a:xfrm>
          <a:prstGeom prst="rect">
            <a:avLst/>
          </a:prstGeom>
          <a:noFill/>
          <a:ln>
            <a:noFill/>
          </a:ln>
        </p:spPr>
        <p:txBody>
          <a:bodyPr lIns="93109" tIns="46542" rIns="93109" bIns="46542" anchor="t" anchorCtr="0">
            <a:noAutofit/>
          </a:bodyPr>
          <a:lstStyle/>
          <a:p>
            <a:pPr>
              <a:buClr>
                <a:schemeClr val="dk1"/>
              </a:buClr>
              <a:buSzPct val="25000"/>
            </a:pPr>
            <a:r>
              <a:rPr lang="en-US" dirty="0">
                <a:solidFill>
                  <a:schemeClr val="dk1"/>
                </a:solidFill>
                <a:latin typeface="Calibri"/>
                <a:ea typeface="Calibri"/>
                <a:cs typeface="Calibri"/>
                <a:sym typeface="Calibri"/>
              </a:rPr>
              <a:t>100+ meetings since Spring 2014</a:t>
            </a:r>
          </a:p>
        </p:txBody>
      </p:sp>
      <p:sp>
        <p:nvSpPr>
          <p:cNvPr id="363" name="Shape 363"/>
          <p:cNvSpPr txBox="1">
            <a:spLocks noGrp="1"/>
          </p:cNvSpPr>
          <p:nvPr>
            <p:ph type="sldNum" idx="12"/>
          </p:nvPr>
        </p:nvSpPr>
        <p:spPr>
          <a:xfrm>
            <a:off x="3970942" y="8829967"/>
            <a:ext cx="3037839" cy="464818"/>
          </a:xfrm>
          <a:prstGeom prst="rect">
            <a:avLst/>
          </a:prstGeom>
          <a:noFill/>
          <a:ln>
            <a:noFill/>
          </a:ln>
        </p:spPr>
        <p:txBody>
          <a:bodyPr lIns="93109" tIns="46542" rIns="93109" bIns="46542" anchor="b" anchorCtr="0">
            <a:noAutofit/>
          </a:bodyPr>
          <a:lstStyle/>
          <a:p>
            <a:pPr>
              <a:buClr>
                <a:schemeClr val="dk1"/>
              </a:buClr>
              <a:buSzPct val="25000"/>
            </a:pPr>
            <a:fld id="{00000000-1234-1234-1234-123412341234}" type="slidenum">
              <a:rPr lang="en-US">
                <a:solidFill>
                  <a:schemeClr val="dk1"/>
                </a:solidFill>
                <a:latin typeface="Calibri"/>
                <a:ea typeface="Calibri"/>
                <a:cs typeface="Calibri"/>
                <a:sym typeface="Calibri"/>
              </a:rPr>
              <a:pPr>
                <a:buClr>
                  <a:schemeClr val="dk1"/>
                </a:buClr>
                <a:buSzPct val="25000"/>
              </a:pPr>
              <a:t>14</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85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15</a:t>
            </a:fld>
            <a:endParaRPr lang="en-US" dirty="0"/>
          </a:p>
        </p:txBody>
      </p:sp>
    </p:spTree>
    <p:extLst>
      <p:ext uri="{BB962C8B-B14F-4D97-AF65-F5344CB8AC3E}">
        <p14:creationId xmlns:p14="http://schemas.microsoft.com/office/powerpoint/2010/main" val="2402941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16</a:t>
            </a:fld>
            <a:endParaRPr lang="en-US" dirty="0"/>
          </a:p>
        </p:txBody>
      </p:sp>
    </p:spTree>
    <p:extLst>
      <p:ext uri="{BB962C8B-B14F-4D97-AF65-F5344CB8AC3E}">
        <p14:creationId xmlns:p14="http://schemas.microsoft.com/office/powerpoint/2010/main" val="356164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17</a:t>
            </a:fld>
            <a:endParaRPr lang="en-US" dirty="0"/>
          </a:p>
        </p:txBody>
      </p:sp>
    </p:spTree>
    <p:extLst>
      <p:ext uri="{BB962C8B-B14F-4D97-AF65-F5344CB8AC3E}">
        <p14:creationId xmlns:p14="http://schemas.microsoft.com/office/powerpoint/2010/main" val="160409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701039" y="4415789"/>
            <a:ext cx="5608319" cy="4183379"/>
          </a:xfrm>
          <a:prstGeom prst="rect">
            <a:avLst/>
          </a:prstGeom>
          <a:noFill/>
          <a:ln>
            <a:noFill/>
          </a:ln>
        </p:spPr>
        <p:txBody>
          <a:bodyPr lIns="93125" tIns="46550" rIns="93125" bIns="46550"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100+ meetings since Spring 2014</a:t>
            </a:r>
          </a:p>
        </p:txBody>
      </p:sp>
      <p:sp>
        <p:nvSpPr>
          <p:cNvPr id="363" name="Shape 363"/>
          <p:cNvSpPr txBox="1">
            <a:spLocks noGrp="1"/>
          </p:cNvSpPr>
          <p:nvPr>
            <p:ph type="sldNum" idx="12"/>
          </p:nvPr>
        </p:nvSpPr>
        <p:spPr>
          <a:xfrm>
            <a:off x="3970941" y="8829967"/>
            <a:ext cx="3037839" cy="464818"/>
          </a:xfrm>
          <a:prstGeom prst="rect">
            <a:avLst/>
          </a:prstGeom>
          <a:noFill/>
          <a:ln>
            <a:noFill/>
          </a:ln>
        </p:spPr>
        <p:txBody>
          <a:bodyPr lIns="93125" tIns="46550" rIns="93125"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13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19</a:t>
            </a:fld>
            <a:endParaRPr lang="en-US" dirty="0"/>
          </a:p>
        </p:txBody>
      </p:sp>
    </p:spTree>
    <p:extLst>
      <p:ext uri="{BB962C8B-B14F-4D97-AF65-F5344CB8AC3E}">
        <p14:creationId xmlns:p14="http://schemas.microsoft.com/office/powerpoint/2010/main" val="2081198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86" indent="-165286" defTabSz="881524">
              <a:buFont typeface="Arial" panose="020B0604020202020204" pitchFamily="34" charset="0"/>
              <a:buChar char="•"/>
              <a:defRPr/>
            </a:pPr>
            <a:r>
              <a:rPr lang="en-US" dirty="0"/>
              <a:t>This flow chart shows the process the  Authority is following to  conduct route selection and environmental clearance activities.   This has been communicated to you many times over the years to help understand the significant work that is done to support route selection.  </a:t>
            </a:r>
          </a:p>
          <a:p>
            <a:pPr marL="165286" indent="-165286" defTabSz="881524">
              <a:buFont typeface="Arial" panose="020B0604020202020204" pitchFamily="34" charset="0"/>
              <a:buChar char="•"/>
            </a:pPr>
            <a:r>
              <a:rPr lang="en-US" dirty="0"/>
              <a:t>As you can see, we have already completed several steps along the way toward the ultimate identification of the route the Palmdale to Burbank Section will follow.    </a:t>
            </a:r>
          </a:p>
          <a:p>
            <a:pPr marL="165286" indent="-165286" defTabSz="881524">
              <a:buFont typeface="Arial" panose="020B0604020202020204" pitchFamily="34" charset="0"/>
              <a:buChar char="•"/>
            </a:pPr>
            <a:r>
              <a:rPr lang="en-US" dirty="0"/>
              <a:t>Today, we are here to communicate to the public the route the staff plans to recommend to our  board later this fall as the State’s Preferred Alternative.  </a:t>
            </a:r>
          </a:p>
          <a:p>
            <a:pPr marL="165286" indent="-165286" defTabSz="881524">
              <a:buFont typeface="Arial" panose="020B0604020202020204" pitchFamily="34" charset="0"/>
              <a:buChar char="•"/>
            </a:pPr>
            <a:r>
              <a:rPr lang="en-US" dirty="0"/>
              <a:t>Based upon our comprehensive analysis to date, multiple consultations with agencies, project partners and the public, we have information that suggests that one of the three alternatives currently under study is a candidate to be identified as the State’s Preferred Alternative, pending direction from the Authority’s Board of Directors.  Since we have this information today we want to present it to you.  </a:t>
            </a:r>
          </a:p>
          <a:p>
            <a:pPr marL="165286" indent="-165286" defTabSz="881524">
              <a:buFont typeface="Arial" panose="020B0604020202020204" pitchFamily="34" charset="0"/>
              <a:buChar char="•"/>
            </a:pPr>
            <a:r>
              <a:rPr lang="en-US" dirty="0"/>
              <a:t>This does NOT mean that this alterative, as defined today, will be identified as the final project for Palmdale to Burbank.  We still have several steps to complete before we certify the final project for this project section, as you can see on the flow chart on your screen.  </a:t>
            </a:r>
          </a:p>
          <a:p>
            <a:pPr marL="165286" indent="-165286" defTabSz="881524">
              <a:buFont typeface="Arial" panose="020B0604020202020204" pitchFamily="34" charset="0"/>
              <a:buChar char="•"/>
            </a:pPr>
            <a:r>
              <a:rPr lang="en-US" dirty="0"/>
              <a:t>Letting the public know today is consistent with our goal to always bring the latest information to the public, obtain feedback from the public and inform our Board what we learn from the public.  </a:t>
            </a:r>
          </a:p>
          <a:p>
            <a:pPr marL="165286" indent="-165286" defTabSz="881524">
              <a:buFont typeface="Arial" panose="020B0604020202020204" pitchFamily="34" charset="0"/>
              <a:buChar char="•"/>
            </a:pPr>
            <a:r>
              <a:rPr lang="en-US" dirty="0"/>
              <a:t>The public can then prepare comments to the board that reflect the best information available to date on the project which in turn helps the Board develop informed feedback on information presented to them.  </a:t>
            </a:r>
          </a:p>
          <a:p>
            <a:pPr marL="165286" indent="-165286">
              <a:buFont typeface="Arial" panose="020B0604020202020204" pitchFamily="34" charset="0"/>
              <a:buChar char="•"/>
            </a:pPr>
            <a:r>
              <a:rPr lang="en-US" dirty="0"/>
              <a:t>At this Board meeting the public will have the opportunity to address the Board directly about the project after having already been informed about it through our meetings and noticing.  </a:t>
            </a:r>
          </a:p>
          <a:p>
            <a:pPr marL="165286" indent="-165286">
              <a:buFont typeface="Arial" panose="020B0604020202020204" pitchFamily="34" charset="0"/>
              <a:buChar char="•"/>
            </a:pPr>
            <a:r>
              <a:rPr lang="en-US" dirty="0"/>
              <a:t>This meeting will be held in the San Fernando Valley consistent with the discussions between the Authority, the Board, local officials and the public over the past several years.   </a:t>
            </a:r>
          </a:p>
          <a:p>
            <a:pPr marL="165286" indent="-165286">
              <a:buFont typeface="Arial" panose="020B0604020202020204" pitchFamily="34" charset="0"/>
              <a:buChar char="•"/>
            </a:pPr>
            <a:r>
              <a:rPr lang="en-US" dirty="0"/>
              <a:t>Following staffs’ presentation, the Board will then provide direction on the recommendation that was presented leading to the adoption of the state preferred alternative</a:t>
            </a:r>
          </a:p>
          <a:p>
            <a:pPr marL="165286" indent="-165286">
              <a:buFont typeface="Arial" panose="020B0604020202020204" pitchFamily="34" charset="0"/>
              <a:buChar char="•"/>
            </a:pPr>
            <a:r>
              <a:rPr lang="en-US" dirty="0"/>
              <a:t>Following adoption of the state’s preferred alternative, the Draft EIS/EIR will be prepared for release and public review and comment.</a:t>
            </a:r>
          </a:p>
          <a:p>
            <a:pPr marL="165286" indent="-165286">
              <a:buFont typeface="Arial" panose="020B0604020202020204" pitchFamily="34" charset="0"/>
              <a:buChar char="•"/>
            </a:pPr>
            <a:r>
              <a:rPr lang="en-US" dirty="0"/>
              <a:t>Following public comment on the DEIR/S the Authority will begin preparing a Final EIS/EIR. Ultimately, the final decision to define the project is marked by the certification/approval of the final environmental documents which is currently still over two years away.  </a:t>
            </a:r>
          </a:p>
        </p:txBody>
      </p:sp>
      <p:sp>
        <p:nvSpPr>
          <p:cNvPr id="4" name="Slide Number Placeholder 3"/>
          <p:cNvSpPr>
            <a:spLocks noGrp="1"/>
          </p:cNvSpPr>
          <p:nvPr>
            <p:ph type="sldNum" sz="quarter" idx="10"/>
          </p:nvPr>
        </p:nvSpPr>
        <p:spPr/>
        <p:txBody>
          <a:bodyPr/>
          <a:lstStyle/>
          <a:p>
            <a:fld id="{7E937F88-892A-3B4B-9ECB-44C6037D73B9}" type="slidenum">
              <a:rPr lang="en-US" smtClean="0"/>
              <a:pPr/>
              <a:t>20</a:t>
            </a:fld>
            <a:endParaRPr lang="en-US" dirty="0"/>
          </a:p>
        </p:txBody>
      </p:sp>
    </p:spTree>
    <p:extLst>
      <p:ext uri="{BB962C8B-B14F-4D97-AF65-F5344CB8AC3E}">
        <p14:creationId xmlns:p14="http://schemas.microsoft.com/office/powerpoint/2010/main" val="3053150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1698" y="4384345"/>
            <a:ext cx="5453582" cy="4153589"/>
          </a:xfrm>
          <a:prstGeom prst="rect">
            <a:avLst/>
          </a:prstGeom>
        </p:spPr>
        <p:txBody>
          <a:bodyPr lIns="89947" tIns="89947" rIns="89947" bIns="89947" anchor="t" anchorCtr="0">
            <a:noAutofit/>
          </a:bodyPr>
          <a:lstStyle/>
          <a:p>
            <a:endParaRPr dirty="0"/>
          </a:p>
        </p:txBody>
      </p:sp>
      <p:sp>
        <p:nvSpPr>
          <p:cNvPr id="465" name="Shape 465"/>
          <p:cNvSpPr>
            <a:spLocks noGrp="1" noRot="1" noChangeAspect="1"/>
          </p:cNvSpPr>
          <p:nvPr>
            <p:ph type="sldImg" idx="2"/>
          </p:nvPr>
        </p:nvSpPr>
        <p:spPr>
          <a:xfrm>
            <a:off x="1101725" y="692150"/>
            <a:ext cx="46132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705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2</a:t>
            </a:fld>
            <a:endParaRPr lang="en-US" dirty="0"/>
          </a:p>
        </p:txBody>
      </p:sp>
    </p:spTree>
    <p:extLst>
      <p:ext uri="{BB962C8B-B14F-4D97-AF65-F5344CB8AC3E}">
        <p14:creationId xmlns:p14="http://schemas.microsoft.com/office/powerpoint/2010/main" val="415044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8EF564-80E8-E742-82D7-AD6E4C0077C2}"/>
              </a:ext>
            </a:extLst>
          </p:cNvPr>
          <p:cNvSpPr>
            <a:spLocks noGrp="1"/>
          </p:cNvSpPr>
          <p:nvPr>
            <p:ph type="body" idx="1"/>
          </p:nvPr>
        </p:nvSpPr>
        <p:spPr/>
        <p:txBody>
          <a:bodyPr/>
          <a:lstStyle/>
          <a:p>
            <a:r>
              <a:rPr lang="en-US" b="1" dirty="0"/>
              <a:t>WHY A PREFERRED ALTERNATIVE?</a:t>
            </a:r>
          </a:p>
          <a:p>
            <a:endParaRPr lang="en-US" dirty="0"/>
          </a:p>
          <a:p>
            <a:pPr marL="165286" indent="-165286">
              <a:buFont typeface="Arial" panose="020B0604020202020204" pitchFamily="34" charset="0"/>
              <a:buChar char="•"/>
            </a:pPr>
            <a:r>
              <a:rPr lang="en-US" dirty="0"/>
              <a:t>Prior to my sharing with you our staff’s recommendation for the Preferred Alternative, I would like to review this process.  </a:t>
            </a:r>
          </a:p>
          <a:p>
            <a:pPr marL="165286" indent="-165286">
              <a:buFont typeface="Arial" panose="020B0604020202020204" pitchFamily="34" charset="0"/>
              <a:buChar char="•"/>
            </a:pPr>
            <a:r>
              <a:rPr lang="en-US" dirty="0"/>
              <a:t>The Authority has adopted this process in order to conduct our work in an open and collaborative manner.</a:t>
            </a:r>
          </a:p>
          <a:p>
            <a:pPr marL="165286" indent="-165286">
              <a:buFont typeface="Arial" panose="020B0604020202020204" pitchFamily="34" charset="0"/>
              <a:buChar char="•"/>
            </a:pPr>
            <a:r>
              <a:rPr lang="en-US" dirty="0"/>
              <a:t>Not every environmental document is conducted using this sequence of activities, but by using this sequence we are able to provide the public a heads  up about  what we know about our project alternatives and which alternative is rising to the top as representing the best balance.  </a:t>
            </a:r>
          </a:p>
          <a:p>
            <a:pPr marL="165286" indent="-165286">
              <a:buFont typeface="Arial" panose="020B0604020202020204" pitchFamily="34" charset="0"/>
              <a:buChar char="•"/>
            </a:pPr>
            <a:r>
              <a:rPr lang="en-US" dirty="0"/>
              <a:t>The federal department of transportation encourages federal and state agencies to identify a Preferred Alternative BEFORE the release of the Draft Environmental Document for  the reasons discussed above.   </a:t>
            </a:r>
          </a:p>
          <a:p>
            <a:pPr marL="165286" indent="-165286">
              <a:buFont typeface="Arial" panose="020B0604020202020204" pitchFamily="34" charset="0"/>
              <a:buChar char="•"/>
            </a:pPr>
            <a:r>
              <a:rPr lang="en-US" dirty="0"/>
              <a:t>Staff identify this alternative and present it to the public and our board as the best candidate to be designated  the  State’s Preferred Alternative</a:t>
            </a:r>
          </a:p>
          <a:p>
            <a:pPr marL="165286" indent="-165286">
              <a:buFont typeface="Arial" panose="020B0604020202020204" pitchFamily="34" charset="0"/>
              <a:buChar char="•"/>
            </a:pPr>
            <a:r>
              <a:rPr lang="en-US" dirty="0"/>
              <a:t>The board then provides direction to staff about this recommended approach which is then used to prepare and release the Draft Environmental Document.  </a:t>
            </a:r>
          </a:p>
          <a:p>
            <a:pPr marL="165286" indent="-165286">
              <a:buFont typeface="Arial" panose="020B0604020202020204" pitchFamily="34" charset="0"/>
              <a:buChar char="•"/>
            </a:pPr>
            <a:r>
              <a:rPr lang="en-US" dirty="0"/>
              <a:t>Staff will make this presentation to the Board November 15, 2018.  </a:t>
            </a:r>
          </a:p>
          <a:p>
            <a:pPr marL="606047" lvl="1" indent="-165286">
              <a:buFont typeface="Arial" panose="020B0604020202020204" pitchFamily="34" charset="0"/>
              <a:buChar char="•"/>
            </a:pPr>
            <a:r>
              <a:rPr lang="en-US" dirty="0"/>
              <a:t>As has been requested by the community, this meeting will be in the SFV, in a location yet to be determined.  </a:t>
            </a:r>
          </a:p>
          <a:p>
            <a:pPr marL="606047" lvl="1" indent="-165286">
              <a:buFont typeface="Arial" panose="020B0604020202020204" pitchFamily="34" charset="0"/>
              <a:buChar char="•"/>
            </a:pPr>
            <a:r>
              <a:rPr lang="en-US" dirty="0"/>
              <a:t>At this meeting the public can address the board and provide their perspective about the alternative prior to the staff presentation.</a:t>
            </a:r>
          </a:p>
          <a:p>
            <a:pPr marL="606047" lvl="1" indent="-165286">
              <a:buFont typeface="Arial" panose="020B0604020202020204" pitchFamily="34" charset="0"/>
              <a:buChar char="•"/>
            </a:pPr>
            <a:r>
              <a:rPr lang="en-US" dirty="0"/>
              <a:t>The staff will then present the rationale for selecting the Preferred Alternative, and the board can then direct staff  to move forward with the project as described  or provide other direction to the staff for completion of the Draft Environmental Document.  </a:t>
            </a:r>
          </a:p>
        </p:txBody>
      </p:sp>
    </p:spTree>
    <p:extLst>
      <p:ext uri="{BB962C8B-B14F-4D97-AF65-F5344CB8AC3E}">
        <p14:creationId xmlns:p14="http://schemas.microsoft.com/office/powerpoint/2010/main" val="3546333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23</a:t>
            </a:fld>
            <a:endParaRPr lang="en-US" dirty="0"/>
          </a:p>
        </p:txBody>
      </p:sp>
    </p:spTree>
    <p:extLst>
      <p:ext uri="{BB962C8B-B14F-4D97-AF65-F5344CB8AC3E}">
        <p14:creationId xmlns:p14="http://schemas.microsoft.com/office/powerpoint/2010/main" val="352809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4121">
              <a:defRPr/>
            </a:pPr>
            <a:fld id="{1E3B5B17-0A6C-4688-8D58-5A7395FCFD20}" type="slidenum">
              <a:rPr lang="en-US" sz="1700" kern="0">
                <a:solidFill>
                  <a:sysClr val="windowText" lastClr="000000"/>
                </a:solidFill>
              </a:rPr>
              <a:pPr defTabSz="874121">
                <a:defRPr/>
              </a:pPr>
              <a:t>25</a:t>
            </a:fld>
            <a:endParaRPr lang="en-US" sz="1700" kern="0" dirty="0">
              <a:solidFill>
                <a:sysClr val="windowText" lastClr="000000"/>
              </a:solidFill>
            </a:endParaRPr>
          </a:p>
        </p:txBody>
      </p:sp>
    </p:spTree>
    <p:extLst>
      <p:ext uri="{BB962C8B-B14F-4D97-AF65-F5344CB8AC3E}">
        <p14:creationId xmlns:p14="http://schemas.microsoft.com/office/powerpoint/2010/main" val="141423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3</a:t>
            </a:fld>
            <a:endParaRPr lang="en-US" dirty="0"/>
          </a:p>
        </p:txBody>
      </p:sp>
    </p:spTree>
    <p:extLst>
      <p:ext uri="{BB962C8B-B14F-4D97-AF65-F5344CB8AC3E}">
        <p14:creationId xmlns:p14="http://schemas.microsoft.com/office/powerpoint/2010/main" val="277358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53293" y="4245159"/>
            <a:ext cx="5226349" cy="4021729"/>
          </a:xfrm>
          <a:prstGeom prst="rect">
            <a:avLst/>
          </a:prstGeom>
          <a:noFill/>
          <a:ln>
            <a:noFill/>
          </a:ln>
        </p:spPr>
        <p:txBody>
          <a:bodyPr lIns="86713" tIns="86713" rIns="86713" bIns="86713" anchor="t" anchorCtr="0">
            <a:noAutofit/>
          </a:bodyPr>
          <a:lstStyle/>
          <a:p>
            <a:pPr>
              <a:buClr>
                <a:schemeClr val="dk1"/>
              </a:buClr>
              <a:buSzPct val="25000"/>
            </a:pPr>
            <a:endParaRPr dirty="0">
              <a:solidFill>
                <a:schemeClr val="dk1"/>
              </a:solidFill>
              <a:latin typeface="Calibri"/>
              <a:ea typeface="Calibri"/>
              <a:cs typeface="Calibri"/>
              <a:sym typeface="Calibri"/>
            </a:endParaRPr>
          </a:p>
        </p:txBody>
      </p:sp>
      <p:sp>
        <p:nvSpPr>
          <p:cNvPr id="269" name="Shape 269"/>
          <p:cNvSpPr>
            <a:spLocks noGrp="1" noRot="1" noChangeAspect="1"/>
          </p:cNvSpPr>
          <p:nvPr>
            <p:ph type="sldImg" idx="2"/>
          </p:nvPr>
        </p:nvSpPr>
        <p:spPr>
          <a:xfrm>
            <a:off x="1033463" y="669925"/>
            <a:ext cx="4465637"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1066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033463" y="669925"/>
            <a:ext cx="4465637"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53293" y="4245159"/>
            <a:ext cx="5226349" cy="4021729"/>
          </a:xfrm>
          <a:prstGeom prst="rect">
            <a:avLst/>
          </a:prstGeom>
          <a:noFill/>
          <a:ln>
            <a:noFill/>
          </a:ln>
        </p:spPr>
        <p:txBody>
          <a:bodyPr lIns="86713" tIns="86713" rIns="86713" bIns="86713" anchor="t" anchorCtr="0">
            <a:noAutofit/>
          </a:bodyPr>
          <a:lstStyle/>
          <a:p>
            <a:pPr>
              <a:buClr>
                <a:schemeClr val="dk1"/>
              </a:buClr>
              <a:buSzPct val="25000"/>
            </a:pPr>
            <a:endParaRPr dirty="0">
              <a:solidFill>
                <a:schemeClr val="dk1"/>
              </a:solidFill>
              <a:latin typeface="Calibri"/>
              <a:ea typeface="Calibri"/>
              <a:cs typeface="Calibri"/>
              <a:sym typeface="Calibri"/>
            </a:endParaRPr>
          </a:p>
        </p:txBody>
      </p:sp>
      <p:sp>
        <p:nvSpPr>
          <p:cNvPr id="353" name="Shape 353"/>
          <p:cNvSpPr txBox="1">
            <a:spLocks noGrp="1"/>
          </p:cNvSpPr>
          <p:nvPr>
            <p:ph type="sldNum" idx="12"/>
          </p:nvPr>
        </p:nvSpPr>
        <p:spPr>
          <a:xfrm>
            <a:off x="3700489" y="8488768"/>
            <a:ext cx="2830939" cy="446857"/>
          </a:xfrm>
          <a:prstGeom prst="rect">
            <a:avLst/>
          </a:prstGeom>
          <a:noFill/>
          <a:ln>
            <a:noFill/>
          </a:ln>
        </p:spPr>
        <p:txBody>
          <a:bodyPr lIns="88325" tIns="44150" rIns="88325" bIns="44150" anchor="b" anchorCtr="0">
            <a:noAutofit/>
          </a:bodyPr>
          <a:lstStyle/>
          <a:p>
            <a:pPr algn="l">
              <a:buClr>
                <a:srgbClr val="000000"/>
              </a:buClr>
              <a:buSzPct val="25000"/>
            </a:pPr>
            <a:fld id="{00000000-1234-1234-1234-123412341234}" type="slidenum">
              <a:rPr lang="en-US" sz="1300">
                <a:solidFill>
                  <a:srgbClr val="000000"/>
                </a:solidFill>
                <a:latin typeface="Calibri"/>
                <a:ea typeface="Calibri"/>
                <a:cs typeface="Calibri"/>
                <a:sym typeface="Calibri"/>
              </a:rPr>
              <a:pPr algn="l">
                <a:buClr>
                  <a:srgbClr val="000000"/>
                </a:buClr>
                <a:buSzPct val="25000"/>
              </a:pPr>
              <a:t>5</a:t>
            </a:fld>
            <a:endParaRPr lang="en-US" sz="13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5127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53293" y="4245160"/>
            <a:ext cx="5226349" cy="4021729"/>
          </a:xfrm>
          <a:prstGeom prst="rect">
            <a:avLst/>
          </a:prstGeom>
          <a:noFill/>
          <a:ln>
            <a:noFill/>
          </a:ln>
        </p:spPr>
        <p:txBody>
          <a:bodyPr lIns="86700" tIns="86700" rIns="86700" bIns="86700" anchor="t" anchorCtr="0">
            <a:noAutofit/>
          </a:bodyPr>
          <a:lstStyle/>
          <a:p>
            <a:pPr>
              <a:buClr>
                <a:schemeClr val="dk1"/>
              </a:buClr>
              <a:buSzPct val="25000"/>
            </a:pPr>
            <a:endParaRPr>
              <a:solidFill>
                <a:schemeClr val="dk1"/>
              </a:solidFill>
              <a:latin typeface="Calibri"/>
              <a:ea typeface="Calibri"/>
              <a:cs typeface="Calibri"/>
              <a:sym typeface="Calibri"/>
            </a:endParaRPr>
          </a:p>
        </p:txBody>
      </p:sp>
      <p:sp>
        <p:nvSpPr>
          <p:cNvPr id="282" name="Shape 282"/>
          <p:cNvSpPr>
            <a:spLocks noGrp="1" noRot="1" noChangeAspect="1"/>
          </p:cNvSpPr>
          <p:nvPr>
            <p:ph type="sldImg" idx="2"/>
          </p:nvPr>
        </p:nvSpPr>
        <p:spPr>
          <a:xfrm>
            <a:off x="1031875" y="669925"/>
            <a:ext cx="4467225"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425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7</a:t>
            </a:fld>
            <a:endParaRPr lang="en-US" dirty="0"/>
          </a:p>
        </p:txBody>
      </p:sp>
    </p:spTree>
    <p:extLst>
      <p:ext uri="{BB962C8B-B14F-4D97-AF65-F5344CB8AC3E}">
        <p14:creationId xmlns:p14="http://schemas.microsoft.com/office/powerpoint/2010/main" val="306639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9</a:t>
            </a:fld>
            <a:endParaRPr lang="en-US" dirty="0"/>
          </a:p>
        </p:txBody>
      </p:sp>
    </p:spTree>
    <p:extLst>
      <p:ext uri="{BB962C8B-B14F-4D97-AF65-F5344CB8AC3E}">
        <p14:creationId xmlns:p14="http://schemas.microsoft.com/office/powerpoint/2010/main" val="120453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5B17-0A6C-4688-8D58-5A7395FCFD20}" type="slidenum">
              <a:rPr lang="en-US" smtClean="0"/>
              <a:pPr/>
              <a:t>10</a:t>
            </a:fld>
            <a:endParaRPr lang="en-US" dirty="0"/>
          </a:p>
        </p:txBody>
      </p:sp>
    </p:spTree>
    <p:extLst>
      <p:ext uri="{BB962C8B-B14F-4D97-AF65-F5344CB8AC3E}">
        <p14:creationId xmlns:p14="http://schemas.microsoft.com/office/powerpoint/2010/main" val="925282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hot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762000" y="1828800"/>
            <a:ext cx="8153400" cy="1447800"/>
          </a:xfrm>
        </p:spPr>
        <p:txBody>
          <a:bodyPr>
            <a:normAutofit/>
          </a:bodyPr>
          <a:lstStyle>
            <a:lvl1pPr>
              <a:defRPr cap="none" baseline="0"/>
            </a:lvl1pPr>
          </a:lstStyle>
          <a:p>
            <a:r>
              <a:rPr lang="en-US" sz="5400" dirty="0">
                <a:solidFill>
                  <a:srgbClr val="FCD41B"/>
                </a:solidFill>
              </a:rPr>
              <a:t>PPT Name</a:t>
            </a:r>
          </a:p>
        </p:txBody>
      </p:sp>
      <p:sp>
        <p:nvSpPr>
          <p:cNvPr id="11" name="Subtitle 2"/>
          <p:cNvSpPr>
            <a:spLocks noGrp="1"/>
          </p:cNvSpPr>
          <p:nvPr>
            <p:ph type="subTitle" idx="1" hasCustomPrompt="1"/>
          </p:nvPr>
        </p:nvSpPr>
        <p:spPr>
          <a:xfrm>
            <a:off x="762000" y="3276600"/>
            <a:ext cx="8229600" cy="1371600"/>
          </a:xfrm>
        </p:spPr>
        <p:txBody>
          <a:bodyPr>
            <a:noAutofit/>
          </a:bodyPr>
          <a:lstStyle>
            <a:lvl1pPr marL="0" indent="0">
              <a:buNone/>
              <a:defRPr>
                <a:solidFill>
                  <a:schemeClr val="bg1"/>
                </a:solidFill>
              </a:defRPr>
            </a:lvl1pPr>
          </a:lstStyle>
          <a:p>
            <a:r>
              <a:rPr lang="en-US" sz="2000" b="1" dirty="0">
                <a:latin typeface="Arial Narrow" pitchFamily="34" charset="0"/>
                <a:cs typeface="Mangal" pitchFamily="18" charset="0"/>
              </a:rPr>
              <a:t>Name, Title</a:t>
            </a:r>
          </a:p>
          <a:p>
            <a:r>
              <a:rPr lang="en-US" sz="2000" b="1" dirty="0">
                <a:latin typeface="Arial Narrow" pitchFamily="34" charset="0"/>
                <a:cs typeface="Mangal" pitchFamily="18" charset="0"/>
              </a:rPr>
              <a:t>Event Name</a:t>
            </a:r>
          </a:p>
          <a:p>
            <a:r>
              <a:rPr lang="en-US" sz="2000" b="1" dirty="0">
                <a:latin typeface="Arial Narrow" pitchFamily="34" charset="0"/>
                <a:cs typeface="Mangal" pitchFamily="18" charset="0"/>
              </a:rPr>
              <a:t>Day, Month Date, Year</a:t>
            </a:r>
            <a:br>
              <a:rPr lang="en-US" sz="2000" b="1" dirty="0">
                <a:latin typeface="Arial Narrow" pitchFamily="34" charset="0"/>
                <a:cs typeface="Mangal" pitchFamily="18" charset="0"/>
              </a:rPr>
            </a:br>
            <a:r>
              <a:rPr lang="en-US" sz="2000" b="1" dirty="0">
                <a:latin typeface="Arial Narrow" pitchFamily="34" charset="0"/>
                <a:cs typeface="Mangal" pitchFamily="18" charset="0"/>
              </a:rPr>
              <a:t>Location</a:t>
            </a:r>
          </a:p>
          <a:p>
            <a:endParaRPr lang="en-US" sz="2000" dirty="0">
              <a:latin typeface="Arial Narrow" pitchFamily="34" charset="0"/>
            </a:endParaRPr>
          </a:p>
        </p:txBody>
      </p:sp>
      <p:pic>
        <p:nvPicPr>
          <p:cNvPr id="12" name="Picture 9" descr="C:\Users\ddomondon\Desktop\PPT_HSR_2013\IMAGES\HSR_Logo_White.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1999" y="1143000"/>
            <a:ext cx="4114801" cy="85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30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Two Content Slide Body Titl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81000" y="685800"/>
            <a:ext cx="4038600" cy="639762"/>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381000" y="1371600"/>
            <a:ext cx="4038600" cy="4297363"/>
          </a:xfrm>
        </p:spPr>
        <p:txBody>
          <a:bodyPr>
            <a:normAutofit/>
          </a:bodyPr>
          <a:lstStyle>
            <a:lvl1pPr>
              <a:defRPr sz="2400"/>
            </a:lvl1pPr>
            <a:lvl2pPr>
              <a:buSzPct val="100000"/>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685800"/>
            <a:ext cx="4038600" cy="639762"/>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a:t>
            </a:r>
          </a:p>
        </p:txBody>
      </p:sp>
      <p:sp>
        <p:nvSpPr>
          <p:cNvPr id="6" name="Content Placeholder 5"/>
          <p:cNvSpPr>
            <a:spLocks noGrp="1"/>
          </p:cNvSpPr>
          <p:nvPr>
            <p:ph sz="quarter" idx="4"/>
          </p:nvPr>
        </p:nvSpPr>
        <p:spPr>
          <a:xfrm>
            <a:off x="4724400" y="1371600"/>
            <a:ext cx="4038600" cy="4297363"/>
          </a:xfrm>
        </p:spPr>
        <p:txBody>
          <a:bodyPr>
            <a:normAutofit/>
          </a:bodyPr>
          <a:lstStyle>
            <a:lvl1pPr>
              <a:defRPr sz="2400"/>
            </a:lvl1pPr>
            <a:lvl2pPr>
              <a:buSzPct val="100000"/>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57200" y="6096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10"/>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15" name="Slide Number Placeholder 5"/>
          <p:cNvSpPr>
            <a:spLocks noGrp="1"/>
          </p:cNvSpPr>
          <p:nvPr>
            <p:ph type="sldNum" sz="quarter" idx="11"/>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Tree>
    <p:extLst>
      <p:ext uri="{BB962C8B-B14F-4D97-AF65-F5344CB8AC3E}">
        <p14:creationId xmlns:p14="http://schemas.microsoft.com/office/powerpoint/2010/main" val="45066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Two Content Slide Double Title/Body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www.hsr.ca.gov</a:t>
            </a:r>
          </a:p>
        </p:txBody>
      </p:sp>
      <p:sp>
        <p:nvSpPr>
          <p:cNvPr id="4" name="Slide Number Placeholder 3"/>
          <p:cNvSpPr>
            <a:spLocks noGrp="1"/>
          </p:cNvSpPr>
          <p:nvPr>
            <p:ph type="sldNum" sz="quarter" idx="11"/>
          </p:nvPr>
        </p:nvSpPr>
        <p:spPr/>
        <p:txBody>
          <a:bodyPr/>
          <a:lstStyle/>
          <a:p>
            <a:fld id="{DA718DC6-E115-4A11-B58E-092B97043332}" type="slidenum">
              <a:rPr lang="en-US" smtClean="0"/>
              <a:pPr/>
              <a:t>‹#›</a:t>
            </a:fld>
            <a:endParaRPr lang="en-US" dirty="0"/>
          </a:p>
        </p:txBody>
      </p:sp>
      <p:sp>
        <p:nvSpPr>
          <p:cNvPr id="5" name="Footer Placeholder 4"/>
          <p:cNvSpPr txBox="1">
            <a:spLocks/>
          </p:cNvSpPr>
          <p:nvPr userDrawn="1"/>
        </p:nvSpPr>
        <p:spPr>
          <a:xfrm>
            <a:off x="3581400" y="64770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cap="all" baseline="0">
                <a:solidFill>
                  <a:srgbClr val="FCD41B"/>
                </a:solidFill>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www.hsr.ca.gov</a:t>
            </a:r>
          </a:p>
        </p:txBody>
      </p:sp>
      <p:sp>
        <p:nvSpPr>
          <p:cNvPr id="6" name="Slide Number Placeholder 5"/>
          <p:cNvSpPr txBox="1">
            <a:spLocks/>
          </p:cNvSpPr>
          <p:nvPr userDrawn="1"/>
        </p:nvSpPr>
        <p:spPr>
          <a:xfrm>
            <a:off x="67056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CD41B"/>
                </a:solidFill>
                <a:latin typeface="Arial Narrow"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718DC6-E115-4A11-B58E-092B97043332}" type="slidenum">
              <a:rPr lang="en-US" smtClean="0"/>
              <a:pPr/>
              <a:t>‹#›</a:t>
            </a:fld>
            <a:endParaRPr lang="en-US" dirty="0"/>
          </a:p>
        </p:txBody>
      </p:sp>
      <p:sp>
        <p:nvSpPr>
          <p:cNvPr id="7" name="Title 1"/>
          <p:cNvSpPr>
            <a:spLocks noGrp="1"/>
          </p:cNvSpPr>
          <p:nvPr>
            <p:ph type="title" hasCustomPrompt="1"/>
          </p:nvPr>
        </p:nvSpPr>
        <p:spPr>
          <a:xfrm>
            <a:off x="342900" y="228600"/>
            <a:ext cx="8458200" cy="685800"/>
          </a:xfrm>
        </p:spPr>
        <p:txBody>
          <a:bodyPr>
            <a:normAutofit/>
          </a:bodyPr>
          <a:lstStyle>
            <a:lvl1pPr>
              <a:defRPr sz="2900">
                <a:solidFill>
                  <a:srgbClr val="FCD41B"/>
                </a:solidFill>
              </a:defRPr>
            </a:lvl1pPr>
          </a:lstStyle>
          <a:p>
            <a:r>
              <a:rPr lang="en-US" dirty="0"/>
              <a:t>Click to edit Master title style</a:t>
            </a:r>
            <a:br>
              <a:rPr lang="en-US" dirty="0"/>
            </a:br>
            <a:r>
              <a:rPr lang="en-US" dirty="0"/>
              <a:t>Double row</a:t>
            </a:r>
          </a:p>
        </p:txBody>
      </p:sp>
      <p:cxnSp>
        <p:nvCxnSpPr>
          <p:cNvPr id="8" name="Straight Connector 7"/>
          <p:cNvCxnSpPr/>
          <p:nvPr userDrawn="1"/>
        </p:nvCxnSpPr>
        <p:spPr>
          <a:xfrm>
            <a:off x="457200" y="10668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2"/>
          </p:nvPr>
        </p:nvSpPr>
        <p:spPr>
          <a:xfrm>
            <a:off x="381000" y="1143000"/>
            <a:ext cx="4038600" cy="639762"/>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2" name="Content Placeholder 3"/>
          <p:cNvSpPr>
            <a:spLocks noGrp="1"/>
          </p:cNvSpPr>
          <p:nvPr>
            <p:ph sz="half" idx="13"/>
          </p:nvPr>
        </p:nvSpPr>
        <p:spPr>
          <a:xfrm>
            <a:off x="381000" y="1828800"/>
            <a:ext cx="4038600" cy="4297363"/>
          </a:xfrm>
        </p:spPr>
        <p:txBody>
          <a:bodyPr>
            <a:normAutofit/>
          </a:bodyPr>
          <a:lstStyle>
            <a:lvl1pPr>
              <a:defRPr sz="2400"/>
            </a:lvl1pPr>
            <a:lvl2pPr>
              <a:buSzPct val="100000"/>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4724400" y="1143000"/>
            <a:ext cx="4038600" cy="639762"/>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a:t>
            </a:r>
          </a:p>
        </p:txBody>
      </p:sp>
      <p:sp>
        <p:nvSpPr>
          <p:cNvPr id="14" name="Content Placeholder 5"/>
          <p:cNvSpPr>
            <a:spLocks noGrp="1"/>
          </p:cNvSpPr>
          <p:nvPr>
            <p:ph sz="quarter" idx="4"/>
          </p:nvPr>
        </p:nvSpPr>
        <p:spPr>
          <a:xfrm>
            <a:off x="4724400" y="1828800"/>
            <a:ext cx="4038600" cy="4297363"/>
          </a:xfrm>
        </p:spPr>
        <p:txBody>
          <a:bodyPr>
            <a:normAutofit/>
          </a:bodyPr>
          <a:lstStyle>
            <a:lvl1pPr>
              <a:defRPr sz="2400"/>
            </a:lvl1pPr>
            <a:lvl2pPr>
              <a:buSzPct val="100000"/>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79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redi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Credits</a:t>
            </a:r>
          </a:p>
        </p:txBody>
      </p:sp>
      <p:sp>
        <p:nvSpPr>
          <p:cNvPr id="3" name="Footer Placeholder 2"/>
          <p:cNvSpPr>
            <a:spLocks noGrp="1"/>
          </p:cNvSpPr>
          <p:nvPr>
            <p:ph type="ftr" sz="quarter" idx="10"/>
          </p:nvPr>
        </p:nvSpPr>
        <p:spPr/>
        <p:txBody>
          <a:bodyPr/>
          <a:lstStyle/>
          <a:p>
            <a:r>
              <a:rPr lang="en-US" dirty="0"/>
              <a:t>www.hsr.ca.gov</a:t>
            </a:r>
          </a:p>
        </p:txBody>
      </p:sp>
      <p:sp>
        <p:nvSpPr>
          <p:cNvPr id="4" name="Slide Number Placeholder 3"/>
          <p:cNvSpPr>
            <a:spLocks noGrp="1"/>
          </p:cNvSpPr>
          <p:nvPr>
            <p:ph type="sldNum" sz="quarter" idx="11"/>
          </p:nvPr>
        </p:nvSpPr>
        <p:spPr/>
        <p:txBody>
          <a:bodyPr/>
          <a:lstStyle/>
          <a:p>
            <a:fld id="{DA718DC6-E115-4A11-B58E-092B97043332}" type="slidenum">
              <a:rPr lang="en-US" smtClean="0"/>
              <a:pPr/>
              <a:t>‹#›</a:t>
            </a:fld>
            <a:endParaRPr lang="en-US" dirty="0"/>
          </a:p>
        </p:txBody>
      </p:sp>
      <p:sp>
        <p:nvSpPr>
          <p:cNvPr id="6" name="Content Placeholder 2"/>
          <p:cNvSpPr>
            <a:spLocks noGrp="1"/>
          </p:cNvSpPr>
          <p:nvPr>
            <p:ph idx="1"/>
          </p:nvPr>
        </p:nvSpPr>
        <p:spPr>
          <a:xfrm>
            <a:off x="342900" y="884237"/>
            <a:ext cx="8458200" cy="3840163"/>
          </a:xfrm>
        </p:spPr>
        <p:txBody>
          <a:bodyPr/>
          <a:lstStyle>
            <a:lvl1pPr marL="0" indent="0">
              <a:buNone/>
              <a:defRPr>
                <a:solidFill>
                  <a:schemeClr val="bg1"/>
                </a:solidFill>
              </a:defRPr>
            </a:lvl1pPr>
          </a:lstStyle>
          <a:p>
            <a:r>
              <a:rPr lang="en-US" dirty="0">
                <a:solidFill>
                  <a:srgbClr val="FCD41B"/>
                </a:solidFill>
              </a:rPr>
              <a:t>Scott Jarvis </a:t>
            </a:r>
            <a:r>
              <a:rPr lang="en-US" b="0" dirty="0"/>
              <a:t>Assistant Chief Program Manager              </a:t>
            </a:r>
            <a:br>
              <a:rPr lang="en-US" dirty="0"/>
            </a:br>
            <a:r>
              <a:rPr lang="en-US" b="0" dirty="0"/>
              <a:t>(916) 403-2690 </a:t>
            </a:r>
            <a:r>
              <a:rPr lang="en-US" b="0" i="1" dirty="0">
                <a:solidFill>
                  <a:srgbClr val="0AAEFA"/>
                </a:solidFill>
              </a:rPr>
              <a:t>scott.jarvis@hsr.ca.gov</a:t>
            </a:r>
            <a:r>
              <a:rPr lang="en-US" b="0" dirty="0"/>
              <a:t> </a:t>
            </a:r>
            <a:br>
              <a:rPr lang="en-US" dirty="0"/>
            </a:br>
            <a:endParaRPr lang="en-US" dirty="0"/>
          </a:p>
          <a:p>
            <a:r>
              <a:rPr lang="en-US" dirty="0">
                <a:solidFill>
                  <a:srgbClr val="FCD41B"/>
                </a:solidFill>
              </a:rPr>
              <a:t>Robert Rosas </a:t>
            </a:r>
            <a:r>
              <a:rPr lang="en-US" b="0" dirty="0"/>
              <a:t>Senior Right of Way Agent</a:t>
            </a:r>
            <a:br>
              <a:rPr lang="en-US" dirty="0"/>
            </a:br>
            <a:r>
              <a:rPr lang="en-US" b="0" dirty="0"/>
              <a:t>(916) 403-1128 </a:t>
            </a:r>
            <a:r>
              <a:rPr lang="en-US" b="0" i="1" dirty="0">
                <a:solidFill>
                  <a:srgbClr val="0AAEFA"/>
                </a:solidFill>
              </a:rPr>
              <a:t>robert.rosas@hsr.ca.gov</a:t>
            </a:r>
            <a:r>
              <a:rPr lang="en-US" b="0" dirty="0"/>
              <a:t> </a:t>
            </a:r>
            <a:br>
              <a:rPr lang="en-US" dirty="0"/>
            </a:br>
            <a:endParaRPr lang="en-US" dirty="0"/>
          </a:p>
          <a:p>
            <a:r>
              <a:rPr lang="en-US" dirty="0">
                <a:solidFill>
                  <a:srgbClr val="FCD41B"/>
                </a:solidFill>
              </a:rPr>
              <a:t>Robert Padilla </a:t>
            </a:r>
            <a:r>
              <a:rPr lang="en-US" b="0" dirty="0"/>
              <a:t>Small Business Advocate</a:t>
            </a:r>
            <a:br>
              <a:rPr lang="en-US" dirty="0"/>
            </a:br>
            <a:r>
              <a:rPr lang="en-US" b="0" dirty="0"/>
              <a:t>(559) 203-0884 </a:t>
            </a:r>
            <a:r>
              <a:rPr lang="en-US" b="0" i="1" dirty="0">
                <a:solidFill>
                  <a:srgbClr val="0AAEFA"/>
                </a:solidFill>
              </a:rPr>
              <a:t>robert.padilla@hsr.ca.gov</a:t>
            </a:r>
          </a:p>
        </p:txBody>
      </p:sp>
      <p:cxnSp>
        <p:nvCxnSpPr>
          <p:cNvPr id="9" name="Straight Connector 8"/>
          <p:cNvCxnSpPr/>
          <p:nvPr userDrawn="1"/>
        </p:nvCxnSpPr>
        <p:spPr>
          <a:xfrm>
            <a:off x="457200" y="6096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2" hasCustomPrompt="1"/>
          </p:nvPr>
        </p:nvSpPr>
        <p:spPr>
          <a:xfrm>
            <a:off x="381000" y="4876801"/>
            <a:ext cx="4038600" cy="1828800"/>
          </a:xfrm>
        </p:spPr>
        <p:txBody>
          <a:bodyPr/>
          <a:lstStyle>
            <a:lvl1pPr marL="0" indent="0">
              <a:buFont typeface="Arial" pitchFamily="34" charset="0"/>
              <a:buNone/>
              <a:defRPr sz="2400">
                <a:solidFill>
                  <a:schemeClr val="bg1"/>
                </a:solidFill>
              </a:defRPr>
            </a:lvl1pPr>
          </a:lstStyle>
          <a:p>
            <a:pPr marL="0" indent="0">
              <a:buFont typeface="Arial" pitchFamily="34" charset="0"/>
              <a:buNone/>
            </a:pPr>
            <a:r>
              <a:rPr lang="en-US" sz="2000" dirty="0">
                <a:solidFill>
                  <a:srgbClr val="0AAEFA"/>
                </a:solidFill>
              </a:rPr>
              <a:t>Headquarters</a:t>
            </a:r>
            <a:br>
              <a:rPr lang="en-US" sz="2000" b="0" dirty="0"/>
            </a:br>
            <a:r>
              <a:rPr lang="en-US" sz="2000" b="0" dirty="0"/>
              <a:t>California High-Speed Rail Authority </a:t>
            </a:r>
            <a:br>
              <a:rPr lang="en-US" sz="2000" b="0" dirty="0"/>
            </a:br>
            <a:r>
              <a:rPr lang="en-US" sz="2000" b="0" dirty="0"/>
              <a:t>770 L Street, Suite 800</a:t>
            </a:r>
            <a:br>
              <a:rPr lang="en-US" sz="2000" b="0" dirty="0"/>
            </a:br>
            <a:r>
              <a:rPr lang="en-US" sz="2000" b="0" dirty="0"/>
              <a:t>Sacramento, CA 95814</a:t>
            </a:r>
            <a:br>
              <a:rPr lang="en-US" sz="2000" b="0" dirty="0"/>
            </a:br>
            <a:r>
              <a:rPr lang="en-US" sz="2000" b="0" i="1" dirty="0">
                <a:solidFill>
                  <a:srgbClr val="0AAEFA"/>
                </a:solidFill>
              </a:rPr>
              <a:t>www.hsr.ca.gov</a:t>
            </a:r>
          </a:p>
        </p:txBody>
      </p:sp>
      <p:sp>
        <p:nvSpPr>
          <p:cNvPr id="15" name="Content Placeholder 2"/>
          <p:cNvSpPr>
            <a:spLocks noGrp="1"/>
          </p:cNvSpPr>
          <p:nvPr>
            <p:ph idx="13" hasCustomPrompt="1"/>
          </p:nvPr>
        </p:nvSpPr>
        <p:spPr>
          <a:xfrm>
            <a:off x="4720771" y="4876801"/>
            <a:ext cx="4118429" cy="1828800"/>
          </a:xfrm>
        </p:spPr>
        <p:txBody>
          <a:bodyPr/>
          <a:lstStyle>
            <a:lvl1pPr marL="0" indent="0">
              <a:buFont typeface="Arial" pitchFamily="34" charset="0"/>
              <a:buNone/>
              <a:defRPr sz="2400">
                <a:solidFill>
                  <a:schemeClr val="bg1"/>
                </a:solidFill>
              </a:defRPr>
            </a:lvl1pPr>
          </a:lstStyle>
          <a:p>
            <a:pPr marL="0" indent="0">
              <a:buFont typeface="Arial" pitchFamily="34" charset="0"/>
              <a:buNone/>
            </a:pPr>
            <a:r>
              <a:rPr lang="en-US" sz="2000" dirty="0">
                <a:solidFill>
                  <a:srgbClr val="0AAEFA"/>
                </a:solidFill>
              </a:rPr>
              <a:t>Central California Regional Office</a:t>
            </a:r>
            <a:br>
              <a:rPr lang="en-US" sz="2000" b="0" dirty="0"/>
            </a:br>
            <a:r>
              <a:rPr lang="en-US" sz="2000" b="0" dirty="0"/>
              <a:t>California High-Speed Rail Authority</a:t>
            </a:r>
            <a:br>
              <a:rPr lang="en-US" sz="2000" b="0" dirty="0"/>
            </a:br>
            <a:r>
              <a:rPr lang="en-US" sz="2000" b="0" dirty="0"/>
              <a:t>2550 Mariposa Mall, Suite 3015</a:t>
            </a:r>
            <a:br>
              <a:rPr lang="en-US" sz="2000" b="0" dirty="0"/>
            </a:br>
            <a:r>
              <a:rPr lang="en-US" sz="2000" b="0" dirty="0"/>
              <a:t>Fresno, CA 93721</a:t>
            </a:r>
          </a:p>
        </p:txBody>
      </p:sp>
    </p:spTree>
    <p:extLst>
      <p:ext uri="{BB962C8B-B14F-4D97-AF65-F5344CB8AC3E}">
        <p14:creationId xmlns:p14="http://schemas.microsoft.com/office/powerpoint/2010/main" val="3144141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13AF3-FB55-9047-8009-1ABA6F7B8A15}" type="datetime1">
              <a:rPr lang="en-US" smtClean="0">
                <a:solidFill>
                  <a:prstClr val="black">
                    <a:tint val="75000"/>
                  </a:prstClr>
                </a:solidFill>
              </a:rPr>
              <a:pPr/>
              <a:t>10/8/2018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27528316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Meeting PP Template_1280x72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9144000" cy="6857143"/>
          </a:xfrm>
          <a:prstGeom prst="rect">
            <a:avLst/>
          </a:prstGeom>
        </p:spPr>
      </p:pic>
      <p:sp>
        <p:nvSpPr>
          <p:cNvPr id="2" name="Title 1"/>
          <p:cNvSpPr>
            <a:spLocks noGrp="1"/>
          </p:cNvSpPr>
          <p:nvPr>
            <p:ph type="ctrTitle"/>
          </p:nvPr>
        </p:nvSpPr>
        <p:spPr>
          <a:xfrm>
            <a:off x="685800" y="2130429"/>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A7063A-3F56-1149-BA8E-D1D7FC43AED7}"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112236765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642D644-7F9D-9D4A-A04F-F9A512EED68E}"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409659406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083AD-CC0F-514A-B06A-5A9D987AB578}"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266877818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82E29B-3215-6949-B5FD-4CA6E2AD8DE4}" type="datetime1">
              <a:rPr lang="en-US" smtClean="0">
                <a:solidFill>
                  <a:prstClr val="black">
                    <a:tint val="75000"/>
                  </a:prstClr>
                </a:solidFill>
              </a:rPr>
              <a:pPr/>
              <a:t>10/8/2018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413542487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FD9943-943A-EF4E-8F5D-B9D1C2233D5B}" type="datetime1">
              <a:rPr lang="en-US" smtClean="0">
                <a:solidFill>
                  <a:prstClr val="black">
                    <a:tint val="75000"/>
                  </a:prstClr>
                </a:solidFill>
              </a:rPr>
              <a:pPr/>
              <a:t>10/8/2018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362677021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575AE5-260B-014D-B8AE-F89545CFF467}" type="datetime1">
              <a:rPr lang="en-US" smtClean="0">
                <a:solidFill>
                  <a:prstClr val="black">
                    <a:tint val="75000"/>
                  </a:prstClr>
                </a:solidFill>
              </a:rPr>
              <a:pPr/>
              <a:t>10/8/2018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42603948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762000" y="1828800"/>
            <a:ext cx="8153400" cy="1447800"/>
          </a:xfrm>
        </p:spPr>
        <p:txBody>
          <a:bodyPr>
            <a:normAutofit/>
          </a:bodyPr>
          <a:lstStyle>
            <a:lvl1pPr>
              <a:defRPr cap="none" baseline="0"/>
            </a:lvl1pPr>
          </a:lstStyle>
          <a:p>
            <a:r>
              <a:rPr lang="en-US" sz="5400" dirty="0">
                <a:solidFill>
                  <a:srgbClr val="FCD41B"/>
                </a:solidFill>
              </a:rPr>
              <a:t>From Vision To Reality</a:t>
            </a:r>
          </a:p>
        </p:txBody>
      </p:sp>
      <p:sp>
        <p:nvSpPr>
          <p:cNvPr id="11" name="Subtitle 2"/>
          <p:cNvSpPr>
            <a:spLocks noGrp="1"/>
          </p:cNvSpPr>
          <p:nvPr>
            <p:ph type="subTitle" idx="1" hasCustomPrompt="1"/>
          </p:nvPr>
        </p:nvSpPr>
        <p:spPr>
          <a:xfrm>
            <a:off x="762000" y="3276600"/>
            <a:ext cx="7848600" cy="1371600"/>
          </a:xfrm>
        </p:spPr>
        <p:txBody>
          <a:bodyPr>
            <a:noAutofit/>
          </a:bodyPr>
          <a:lstStyle>
            <a:lvl1pPr marL="0" indent="0">
              <a:buNone/>
              <a:defRPr>
                <a:solidFill>
                  <a:schemeClr val="bg1"/>
                </a:solidFill>
              </a:defRPr>
            </a:lvl1pPr>
          </a:lstStyle>
          <a:p>
            <a:r>
              <a:rPr lang="en-US" sz="2000" b="1" dirty="0">
                <a:latin typeface="Arial Narrow" pitchFamily="34" charset="0"/>
                <a:cs typeface="Mangal" pitchFamily="18" charset="0"/>
              </a:rPr>
              <a:t>Scott Jarvis, Assistant Chief Program Manager</a:t>
            </a:r>
          </a:p>
          <a:p>
            <a:r>
              <a:rPr lang="en-US" sz="2000" b="1" dirty="0">
                <a:latin typeface="Arial Narrow" pitchFamily="34" charset="0"/>
                <a:cs typeface="Mangal" pitchFamily="18" charset="0"/>
              </a:rPr>
              <a:t>Survey RFQ Pre-Bid Conference</a:t>
            </a:r>
          </a:p>
          <a:p>
            <a:r>
              <a:rPr lang="en-US" sz="2000" b="1" dirty="0">
                <a:latin typeface="Arial Narrow" pitchFamily="34" charset="0"/>
                <a:cs typeface="Mangal" pitchFamily="18" charset="0"/>
              </a:rPr>
              <a:t>Wednesday, July 24, 2013</a:t>
            </a:r>
            <a:br>
              <a:rPr lang="en-US" sz="2000" b="1" dirty="0">
                <a:latin typeface="Arial Narrow" pitchFamily="34" charset="0"/>
                <a:cs typeface="Mangal" pitchFamily="18" charset="0"/>
              </a:rPr>
            </a:br>
            <a:r>
              <a:rPr lang="en-US" sz="2000" b="1" dirty="0">
                <a:latin typeface="Arial Narrow" pitchFamily="34" charset="0"/>
                <a:cs typeface="Mangal" pitchFamily="18" charset="0"/>
              </a:rPr>
              <a:t>Location</a:t>
            </a:r>
          </a:p>
          <a:p>
            <a:endParaRPr lang="en-US" sz="2000" dirty="0">
              <a:latin typeface="Arial Narrow" pitchFamily="34" charset="0"/>
            </a:endParaRPr>
          </a:p>
        </p:txBody>
      </p:sp>
      <p:pic>
        <p:nvPicPr>
          <p:cNvPr id="12" name="Picture 9" descr="C:\Users\ddomondon\Desktop\PPT_HSR_2013\IMAGES\HSR_Logo_White.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1999" y="1143000"/>
            <a:ext cx="4114801" cy="85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28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13AF3-FB55-9047-8009-1ABA6F7B8A15}" type="datetime1">
              <a:rPr lang="en-US" smtClean="0">
                <a:solidFill>
                  <a:prstClr val="black">
                    <a:tint val="75000"/>
                  </a:prstClr>
                </a:solidFill>
              </a:rPr>
              <a:pPr/>
              <a:t>10/8/2018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391127272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673D18-060F-794B-8F1F-9FE15A2E7EE5}" type="datetime1">
              <a:rPr lang="en-US" smtClean="0">
                <a:solidFill>
                  <a:prstClr val="black">
                    <a:tint val="75000"/>
                  </a:prstClr>
                </a:solidFill>
              </a:rPr>
              <a:pPr/>
              <a:t>10/8/2018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12694894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1D382-9D01-C245-975F-293AC4FEE572}" type="datetime1">
              <a:rPr lang="en-US" smtClean="0">
                <a:solidFill>
                  <a:prstClr val="black">
                    <a:tint val="75000"/>
                  </a:prstClr>
                </a:solidFill>
              </a:rPr>
              <a:pPr/>
              <a:t>10/8/2018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128867684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96F44-5751-7448-8CBC-E522201963FF}"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372357453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516D3-FAD5-5C4E-A73B-260CA5C57962}"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176110526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 Title Slide Photo">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762000" y="1828800"/>
            <a:ext cx="8153400" cy="1447800"/>
          </a:xfrm>
        </p:spPr>
        <p:txBody>
          <a:bodyPr>
            <a:normAutofit/>
          </a:bodyPr>
          <a:lstStyle>
            <a:lvl1pPr>
              <a:defRPr cap="none" baseline="0"/>
            </a:lvl1pPr>
          </a:lstStyle>
          <a:p>
            <a:r>
              <a:rPr lang="en-US" sz="5400" dirty="0">
                <a:solidFill>
                  <a:srgbClr val="FCD41B"/>
                </a:solidFill>
              </a:rPr>
              <a:t>PPT Name</a:t>
            </a:r>
          </a:p>
        </p:txBody>
      </p:sp>
      <p:sp>
        <p:nvSpPr>
          <p:cNvPr id="11" name="Subtitle 2"/>
          <p:cNvSpPr>
            <a:spLocks noGrp="1"/>
          </p:cNvSpPr>
          <p:nvPr>
            <p:ph type="subTitle" idx="1" hasCustomPrompt="1"/>
          </p:nvPr>
        </p:nvSpPr>
        <p:spPr>
          <a:xfrm>
            <a:off x="762000" y="3276600"/>
            <a:ext cx="8229600" cy="1371600"/>
          </a:xfrm>
        </p:spPr>
        <p:txBody>
          <a:bodyPr>
            <a:noAutofit/>
          </a:bodyPr>
          <a:lstStyle>
            <a:lvl1pPr marL="0" indent="0">
              <a:buNone/>
              <a:defRPr>
                <a:solidFill>
                  <a:schemeClr val="bg1"/>
                </a:solidFill>
              </a:defRPr>
            </a:lvl1pPr>
          </a:lstStyle>
          <a:p>
            <a:r>
              <a:rPr lang="en-US" sz="2000" b="1" dirty="0">
                <a:latin typeface="Arial Narrow" pitchFamily="34" charset="0"/>
                <a:cs typeface="Mangal" pitchFamily="18" charset="0"/>
              </a:rPr>
              <a:t>Name, Title</a:t>
            </a:r>
          </a:p>
          <a:p>
            <a:r>
              <a:rPr lang="en-US" sz="2000" b="1" dirty="0">
                <a:latin typeface="Arial Narrow" pitchFamily="34" charset="0"/>
                <a:cs typeface="Mangal" pitchFamily="18" charset="0"/>
              </a:rPr>
              <a:t>Event Name</a:t>
            </a:r>
          </a:p>
          <a:p>
            <a:r>
              <a:rPr lang="en-US" sz="2000" b="1" dirty="0">
                <a:latin typeface="Arial Narrow" pitchFamily="34" charset="0"/>
                <a:cs typeface="Mangal" pitchFamily="18" charset="0"/>
              </a:rPr>
              <a:t>Day, Month Date, Year</a:t>
            </a:r>
            <a:br>
              <a:rPr lang="en-US" sz="2000" b="1" dirty="0">
                <a:latin typeface="Arial Narrow" pitchFamily="34" charset="0"/>
                <a:cs typeface="Mangal" pitchFamily="18" charset="0"/>
              </a:rPr>
            </a:br>
            <a:r>
              <a:rPr lang="en-US" sz="2000" b="1" dirty="0">
                <a:latin typeface="Arial Narrow" pitchFamily="34" charset="0"/>
                <a:cs typeface="Mangal" pitchFamily="18" charset="0"/>
              </a:rPr>
              <a:t>Location</a:t>
            </a:r>
          </a:p>
          <a:p>
            <a:endParaRPr lang="en-US" sz="2000" dirty="0">
              <a:latin typeface="Arial Narrow" pitchFamily="34" charset="0"/>
            </a:endParaRPr>
          </a:p>
        </p:txBody>
      </p:sp>
    </p:spTree>
    <p:extLst>
      <p:ext uri="{BB962C8B-B14F-4D97-AF65-F5344CB8AC3E}">
        <p14:creationId xmlns:p14="http://schemas.microsoft.com/office/powerpoint/2010/main" val="350583873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 Mai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884237"/>
            <a:ext cx="8458200" cy="4525963"/>
          </a:xfrm>
        </p:spPr>
        <p:txBody>
          <a:bodyPr/>
          <a:lstStyle>
            <a:lvl1pPr algn="l">
              <a:defRPr>
                <a:solidFill>
                  <a:schemeClr val="bg1"/>
                </a:solidFill>
              </a:defRPr>
            </a:lvl1pPr>
            <a:lvl2pPr marL="292100" indent="-177800" algn="l">
              <a:buFont typeface="Arial Narrow" panose="020B0606020202030204" pitchFamily="34" charset="0"/>
              <a:buChar char="»"/>
              <a:defRPr sz="2200">
                <a:solidFill>
                  <a:schemeClr val="bg1"/>
                </a:solidFill>
              </a:defRPr>
            </a:lvl2pPr>
            <a:lvl3pPr marL="406400" indent="-177800" algn="l">
              <a:buClr>
                <a:schemeClr val="bg1"/>
              </a:buClr>
              <a:buFont typeface="Arial" panose="020B0604020202020204" pitchFamily="34" charset="0"/>
              <a:buChar char="•"/>
              <a:defRPr sz="2200">
                <a:solidFill>
                  <a:schemeClr val="bg1"/>
                </a:solidFill>
              </a:defRPr>
            </a:lvl3pPr>
            <a:lvl4pPr marL="520700" indent="-177800" algn="l">
              <a:buClr>
                <a:srgbClr val="0AAEFA"/>
              </a:buClr>
              <a:buFont typeface="Arial Narrow" panose="020B0606020202030204" pitchFamily="34" charset="0"/>
              <a:buChar char="»"/>
              <a:defRPr sz="2200">
                <a:solidFill>
                  <a:schemeClr val="bg1"/>
                </a:solidFill>
              </a:defRPr>
            </a:lvl4pPr>
            <a:lvl5pPr marL="635000" indent="-177800" algn="l">
              <a:buFont typeface="Arial" panose="020B0604020202020204" pitchFamily="34" charset="0"/>
              <a:buChar char="•"/>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9"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654432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5. Main Slide: Doub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28600"/>
            <a:ext cx="8458200" cy="685800"/>
          </a:xfrm>
        </p:spPr>
        <p:txBody>
          <a:bodyPr>
            <a:normAutofit/>
          </a:bodyPr>
          <a:lstStyle>
            <a:lvl1pPr>
              <a:defRPr sz="2900">
                <a:solidFill>
                  <a:srgbClr val="FCD41B"/>
                </a:solidFill>
              </a:defRPr>
            </a:lvl1pPr>
          </a:lstStyle>
          <a:p>
            <a:r>
              <a:rPr lang="en-US" dirty="0"/>
              <a:t>Click to edit Master title style</a:t>
            </a:r>
            <a:br>
              <a:rPr lang="en-US" dirty="0"/>
            </a:br>
            <a:r>
              <a:rPr lang="en-US" dirty="0"/>
              <a:t>Double row</a:t>
            </a:r>
          </a:p>
        </p:txBody>
      </p:sp>
      <p:sp>
        <p:nvSpPr>
          <p:cNvPr id="3" name="Content Placeholder 2"/>
          <p:cNvSpPr>
            <a:spLocks noGrp="1"/>
          </p:cNvSpPr>
          <p:nvPr>
            <p:ph idx="1"/>
          </p:nvPr>
        </p:nvSpPr>
        <p:spPr>
          <a:xfrm>
            <a:off x="342900" y="1341437"/>
            <a:ext cx="8458200" cy="4525963"/>
          </a:xfrm>
        </p:spPr>
        <p:txBody>
          <a:bodyPr/>
          <a:lstStyle>
            <a:lvl1pPr>
              <a:defRPr>
                <a:solidFill>
                  <a:schemeClr val="bg1"/>
                </a:solidFill>
              </a:defRPr>
            </a:lvl1pPr>
            <a:lvl2pPr marL="292100" indent="-177800">
              <a:buFont typeface="Arial Narrow" panose="020B0606020202030204" pitchFamily="34" charset="0"/>
              <a:buChar char="»"/>
              <a:defRPr sz="2200">
                <a:solidFill>
                  <a:schemeClr val="bg1"/>
                </a:solidFill>
              </a:defRPr>
            </a:lvl2pPr>
            <a:lvl3pPr marL="406400" indent="-177800">
              <a:buClr>
                <a:schemeClr val="bg1"/>
              </a:buClr>
              <a:buFont typeface="Arial" panose="020B0604020202020204" pitchFamily="34" charset="0"/>
              <a:buChar char="•"/>
              <a:defRPr sz="2200">
                <a:solidFill>
                  <a:schemeClr val="bg1"/>
                </a:solidFill>
              </a:defRPr>
            </a:lvl3pPr>
            <a:lvl4pPr marL="520700" indent="-177800">
              <a:buClr>
                <a:srgbClr val="0AAEFA"/>
              </a:buClr>
              <a:buFont typeface="Arial Narrow" panose="020B0606020202030204" pitchFamily="34" charset="0"/>
              <a:buChar char="»"/>
              <a:defRPr sz="2200">
                <a:solidFill>
                  <a:schemeClr val="bg1"/>
                </a:solidFill>
              </a:defRPr>
            </a:lvl4pPr>
            <a:lvl5pPr marL="635000" indent="-177800">
              <a:buFont typeface="Arial" panose="020B0604020202020204" pitchFamily="34" charset="0"/>
              <a:buChar char="•"/>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9"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Tree>
    <p:extLst>
      <p:ext uri="{BB962C8B-B14F-4D97-AF65-F5344CB8AC3E}">
        <p14:creationId xmlns:p14="http://schemas.microsoft.com/office/powerpoint/2010/main" val="267697333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2. Credi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Credits</a:t>
            </a:r>
          </a:p>
        </p:txBody>
      </p:sp>
      <p:sp>
        <p:nvSpPr>
          <p:cNvPr id="3" name="Footer Placeholder 2"/>
          <p:cNvSpPr>
            <a:spLocks noGrp="1"/>
          </p:cNvSpPr>
          <p:nvPr>
            <p:ph type="ftr" sz="quarter" idx="10"/>
          </p:nvPr>
        </p:nvSpPr>
        <p:spPr/>
        <p:txBody>
          <a:bodyPr/>
          <a:lstStyle/>
          <a:p>
            <a:r>
              <a:rPr lang="en-US" dirty="0"/>
              <a:t>www.hsr.ca.gov</a:t>
            </a:r>
          </a:p>
        </p:txBody>
      </p:sp>
      <p:sp>
        <p:nvSpPr>
          <p:cNvPr id="4" name="Slide Number Placeholder 3"/>
          <p:cNvSpPr>
            <a:spLocks noGrp="1"/>
          </p:cNvSpPr>
          <p:nvPr>
            <p:ph type="sldNum" sz="quarter" idx="11"/>
          </p:nvPr>
        </p:nvSpPr>
        <p:spPr/>
        <p:txBody>
          <a:bodyPr/>
          <a:lstStyle/>
          <a:p>
            <a:fld id="{DA718DC6-E115-4A11-B58E-092B97043332}" type="slidenum">
              <a:rPr lang="en-US" smtClean="0"/>
              <a:pPr/>
              <a:t>‹#›</a:t>
            </a:fld>
            <a:endParaRPr lang="en-US" dirty="0"/>
          </a:p>
        </p:txBody>
      </p:sp>
      <p:sp>
        <p:nvSpPr>
          <p:cNvPr id="6" name="Content Placeholder 2"/>
          <p:cNvSpPr>
            <a:spLocks noGrp="1"/>
          </p:cNvSpPr>
          <p:nvPr>
            <p:ph idx="1"/>
          </p:nvPr>
        </p:nvSpPr>
        <p:spPr>
          <a:xfrm>
            <a:off x="342900" y="884237"/>
            <a:ext cx="8458200" cy="3840163"/>
          </a:xfrm>
        </p:spPr>
        <p:txBody>
          <a:bodyPr/>
          <a:lstStyle>
            <a:lvl1pPr marL="0" indent="0">
              <a:buNone/>
              <a:defRPr>
                <a:solidFill>
                  <a:schemeClr val="bg1"/>
                </a:solidFill>
              </a:defRPr>
            </a:lvl1pPr>
          </a:lstStyle>
          <a:p>
            <a:r>
              <a:rPr lang="en-US" dirty="0">
                <a:solidFill>
                  <a:srgbClr val="FCD41B"/>
                </a:solidFill>
              </a:rPr>
              <a:t>Scott Jarvis </a:t>
            </a:r>
            <a:r>
              <a:rPr lang="en-US" b="0" dirty="0"/>
              <a:t>Assistant Chief Program Manager              </a:t>
            </a:r>
            <a:br>
              <a:rPr lang="en-US" dirty="0"/>
            </a:br>
            <a:r>
              <a:rPr lang="en-US" b="0" dirty="0"/>
              <a:t>(916) 403-2690 </a:t>
            </a:r>
            <a:r>
              <a:rPr lang="en-US" b="0" i="1" dirty="0">
                <a:solidFill>
                  <a:srgbClr val="0AAEFA"/>
                </a:solidFill>
              </a:rPr>
              <a:t>scott.jarvis@hsr.ca.gov</a:t>
            </a:r>
            <a:r>
              <a:rPr lang="en-US" b="0" dirty="0"/>
              <a:t> </a:t>
            </a:r>
            <a:br>
              <a:rPr lang="en-US" dirty="0"/>
            </a:br>
            <a:endParaRPr lang="en-US" dirty="0"/>
          </a:p>
          <a:p>
            <a:r>
              <a:rPr lang="en-US" dirty="0">
                <a:solidFill>
                  <a:srgbClr val="FCD41B"/>
                </a:solidFill>
              </a:rPr>
              <a:t>Robert Rosas </a:t>
            </a:r>
            <a:r>
              <a:rPr lang="en-US" b="0" dirty="0"/>
              <a:t>Senior Right of Way Agent</a:t>
            </a:r>
            <a:br>
              <a:rPr lang="en-US" dirty="0"/>
            </a:br>
            <a:r>
              <a:rPr lang="en-US" b="0" dirty="0"/>
              <a:t>(916) 403-1128 </a:t>
            </a:r>
            <a:r>
              <a:rPr lang="en-US" b="0" i="1" dirty="0">
                <a:solidFill>
                  <a:srgbClr val="0AAEFA"/>
                </a:solidFill>
              </a:rPr>
              <a:t>robert.rosas@hsr.ca.gov</a:t>
            </a:r>
            <a:r>
              <a:rPr lang="en-US" b="0" dirty="0"/>
              <a:t> </a:t>
            </a:r>
            <a:br>
              <a:rPr lang="en-US" dirty="0"/>
            </a:br>
            <a:endParaRPr lang="en-US" dirty="0"/>
          </a:p>
          <a:p>
            <a:r>
              <a:rPr lang="en-US" dirty="0">
                <a:solidFill>
                  <a:srgbClr val="FCD41B"/>
                </a:solidFill>
              </a:rPr>
              <a:t>Robert Padilla </a:t>
            </a:r>
            <a:r>
              <a:rPr lang="en-US" b="0" dirty="0"/>
              <a:t>Small Business Advocate</a:t>
            </a:r>
            <a:br>
              <a:rPr lang="en-US" dirty="0"/>
            </a:br>
            <a:r>
              <a:rPr lang="en-US" b="0" dirty="0"/>
              <a:t>(559) 203-0884 </a:t>
            </a:r>
            <a:r>
              <a:rPr lang="en-US" b="0" i="1" dirty="0">
                <a:solidFill>
                  <a:srgbClr val="0AAEFA"/>
                </a:solidFill>
              </a:rPr>
              <a:t>robert.padilla@hsr.ca.gov</a:t>
            </a:r>
          </a:p>
        </p:txBody>
      </p:sp>
      <p:sp>
        <p:nvSpPr>
          <p:cNvPr id="13" name="Content Placeholder 2"/>
          <p:cNvSpPr>
            <a:spLocks noGrp="1"/>
          </p:cNvSpPr>
          <p:nvPr>
            <p:ph idx="12" hasCustomPrompt="1"/>
          </p:nvPr>
        </p:nvSpPr>
        <p:spPr>
          <a:xfrm>
            <a:off x="381000" y="4876801"/>
            <a:ext cx="4038600" cy="1828800"/>
          </a:xfrm>
        </p:spPr>
        <p:txBody>
          <a:bodyPr/>
          <a:lstStyle>
            <a:lvl1pPr marL="0" indent="0">
              <a:buFont typeface="Arial" pitchFamily="34" charset="0"/>
              <a:buNone/>
              <a:defRPr sz="2400">
                <a:solidFill>
                  <a:schemeClr val="bg1"/>
                </a:solidFill>
              </a:defRPr>
            </a:lvl1pPr>
          </a:lstStyle>
          <a:p>
            <a:pPr marL="0" indent="0">
              <a:buFont typeface="Arial" pitchFamily="34" charset="0"/>
              <a:buNone/>
            </a:pPr>
            <a:r>
              <a:rPr lang="en-US" sz="2000" dirty="0">
                <a:solidFill>
                  <a:srgbClr val="0AAEFA"/>
                </a:solidFill>
              </a:rPr>
              <a:t>Headquarters</a:t>
            </a:r>
            <a:br>
              <a:rPr lang="en-US" sz="2000" b="0" dirty="0"/>
            </a:br>
            <a:r>
              <a:rPr lang="en-US" sz="2000" b="0" dirty="0"/>
              <a:t>California High-Speed Rail Authority </a:t>
            </a:r>
            <a:br>
              <a:rPr lang="en-US" sz="2000" b="0" dirty="0"/>
            </a:br>
            <a:r>
              <a:rPr lang="en-US" sz="2000" b="0" dirty="0"/>
              <a:t>770 L Street, Suite 800</a:t>
            </a:r>
            <a:br>
              <a:rPr lang="en-US" sz="2000" b="0" dirty="0"/>
            </a:br>
            <a:r>
              <a:rPr lang="en-US" sz="2000" b="0" dirty="0"/>
              <a:t>Sacramento, CA 95814</a:t>
            </a:r>
            <a:br>
              <a:rPr lang="en-US" sz="2000" b="0" dirty="0"/>
            </a:br>
            <a:r>
              <a:rPr lang="en-US" sz="2000" b="0" i="1" dirty="0">
                <a:solidFill>
                  <a:srgbClr val="0AAEFA"/>
                </a:solidFill>
              </a:rPr>
              <a:t>www.hsr.ca.gov</a:t>
            </a:r>
          </a:p>
        </p:txBody>
      </p:sp>
      <p:sp>
        <p:nvSpPr>
          <p:cNvPr id="15" name="Content Placeholder 2"/>
          <p:cNvSpPr>
            <a:spLocks noGrp="1"/>
          </p:cNvSpPr>
          <p:nvPr>
            <p:ph idx="13" hasCustomPrompt="1"/>
          </p:nvPr>
        </p:nvSpPr>
        <p:spPr>
          <a:xfrm>
            <a:off x="4720771" y="4876801"/>
            <a:ext cx="4118429" cy="1828800"/>
          </a:xfrm>
        </p:spPr>
        <p:txBody>
          <a:bodyPr/>
          <a:lstStyle>
            <a:lvl1pPr marL="0" indent="0">
              <a:buFont typeface="Arial" pitchFamily="34" charset="0"/>
              <a:buNone/>
              <a:defRPr sz="2400">
                <a:solidFill>
                  <a:schemeClr val="bg1"/>
                </a:solidFill>
              </a:defRPr>
            </a:lvl1pPr>
          </a:lstStyle>
          <a:p>
            <a:pPr marL="0" indent="0">
              <a:buFont typeface="Arial" pitchFamily="34" charset="0"/>
              <a:buNone/>
            </a:pPr>
            <a:r>
              <a:rPr lang="en-US" sz="2000" dirty="0">
                <a:solidFill>
                  <a:srgbClr val="0AAEFA"/>
                </a:solidFill>
              </a:rPr>
              <a:t>Central California Regional Office</a:t>
            </a:r>
            <a:br>
              <a:rPr lang="en-US" sz="2000" b="0" dirty="0"/>
            </a:br>
            <a:r>
              <a:rPr lang="en-US" sz="2000" b="0" dirty="0"/>
              <a:t>California High-Speed Rail Authority</a:t>
            </a:r>
            <a:br>
              <a:rPr lang="en-US" sz="2000" b="0" dirty="0"/>
            </a:br>
            <a:r>
              <a:rPr lang="en-US" sz="2000" b="0" dirty="0"/>
              <a:t>2550 Mariposa Mall, Suite 3015</a:t>
            </a:r>
            <a:br>
              <a:rPr lang="en-US" sz="2000" b="0" dirty="0"/>
            </a:br>
            <a:r>
              <a:rPr lang="en-US" sz="2000" b="0" dirty="0"/>
              <a:t>Fresno, CA 93721</a:t>
            </a:r>
          </a:p>
        </p:txBody>
      </p:sp>
    </p:spTree>
    <p:extLst>
      <p:ext uri="{BB962C8B-B14F-4D97-AF65-F5344CB8AC3E}">
        <p14:creationId xmlns:p14="http://schemas.microsoft.com/office/powerpoint/2010/main" val="304900293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Quote Slide">
    <p:spTree>
      <p:nvGrpSpPr>
        <p:cNvPr id="1" name=""/>
        <p:cNvGrpSpPr/>
        <p:nvPr/>
      </p:nvGrpSpPr>
      <p:grpSpPr>
        <a:xfrm>
          <a:off x="0" y="0"/>
          <a:ext cx="0" cy="0"/>
          <a:chOff x="0" y="0"/>
          <a:chExt cx="0" cy="0"/>
        </a:xfrm>
      </p:grpSpPr>
      <p:sp>
        <p:nvSpPr>
          <p:cNvPr id="6" name="Content Placeholder 2"/>
          <p:cNvSpPr>
            <a:spLocks noGrp="1"/>
          </p:cNvSpPr>
          <p:nvPr>
            <p:ph idx="1"/>
          </p:nvPr>
        </p:nvSpPr>
        <p:spPr>
          <a:xfrm>
            <a:off x="1257300" y="4267200"/>
            <a:ext cx="6629400" cy="1828800"/>
          </a:xfrm>
        </p:spPr>
        <p:txBody>
          <a:bodyPr/>
          <a:lstStyle>
            <a:lvl1pPr>
              <a:defRPr>
                <a:solidFill>
                  <a:schemeClr val="bg1"/>
                </a:solidFill>
              </a:defRPr>
            </a:lvl1pPr>
          </a:lstStyle>
          <a:p>
            <a:pPr marL="0" indent="0">
              <a:buNone/>
            </a:pPr>
            <a:endParaRPr lang="en-US" b="1" dirty="0">
              <a:solidFill>
                <a:srgbClr val="0AAEFA"/>
              </a:solidFill>
              <a:latin typeface="Arial Narrow" pitchFamily="34" charset="0"/>
            </a:endParaRPr>
          </a:p>
        </p:txBody>
      </p:sp>
      <p:sp>
        <p:nvSpPr>
          <p:cNvPr id="10" name="Picture Placeholder 2"/>
          <p:cNvSpPr>
            <a:spLocks noGrp="1"/>
          </p:cNvSpPr>
          <p:nvPr>
            <p:ph type="pic" idx="13"/>
          </p:nvPr>
        </p:nvSpPr>
        <p:spPr>
          <a:xfrm>
            <a:off x="1828800"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Footer Placeholder 4"/>
          <p:cNvSpPr>
            <a:spLocks noGrp="1"/>
          </p:cNvSpPr>
          <p:nvPr>
            <p:ph type="ftr" sz="quarter" idx="3"/>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8"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Tree>
    <p:extLst>
      <p:ext uri="{BB962C8B-B14F-4D97-AF65-F5344CB8AC3E}">
        <p14:creationId xmlns:p14="http://schemas.microsoft.com/office/powerpoint/2010/main" val="294302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Main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884237"/>
            <a:ext cx="8458200" cy="4525963"/>
          </a:xfrm>
        </p:spPr>
        <p:txBody>
          <a:bodyPr/>
          <a:lstStyle>
            <a:lvl1pPr algn="l">
              <a:defRPr>
                <a:solidFill>
                  <a:schemeClr val="bg1"/>
                </a:solidFill>
              </a:defRPr>
            </a:lvl1pPr>
            <a:lvl2pPr marL="292100" indent="-177800" algn="l">
              <a:buFont typeface="Arial Narrow" panose="020B0606020202030204" pitchFamily="34" charset="0"/>
              <a:buChar char="»"/>
              <a:defRPr sz="2200">
                <a:solidFill>
                  <a:schemeClr val="bg1"/>
                </a:solidFill>
              </a:defRPr>
            </a:lvl2pPr>
            <a:lvl3pPr marL="406400" indent="-177800" algn="l">
              <a:buClr>
                <a:schemeClr val="bg1"/>
              </a:buClr>
              <a:buFont typeface="Arial" panose="020B0604020202020204" pitchFamily="34" charset="0"/>
              <a:buChar char="•"/>
              <a:defRPr sz="2200">
                <a:solidFill>
                  <a:schemeClr val="bg1"/>
                </a:solidFill>
              </a:defRPr>
            </a:lvl3pPr>
            <a:lvl4pPr marL="520700" indent="-177800" algn="l">
              <a:buClr>
                <a:srgbClr val="0AAEFA"/>
              </a:buClr>
              <a:buFont typeface="Arial Narrow" panose="020B0606020202030204" pitchFamily="34" charset="0"/>
              <a:buChar char="»"/>
              <a:defRPr sz="2200">
                <a:solidFill>
                  <a:schemeClr val="bg1"/>
                </a:solidFill>
              </a:defRPr>
            </a:lvl4pPr>
            <a:lvl5pPr marL="635000" indent="-177800" algn="l">
              <a:buFont typeface="Arial" panose="020B0604020202020204" pitchFamily="34" charset="0"/>
              <a:buChar char="•"/>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 y="6096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9"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844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 Main Slide: Double Titl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28600"/>
            <a:ext cx="8458200" cy="685800"/>
          </a:xfrm>
        </p:spPr>
        <p:txBody>
          <a:bodyPr>
            <a:normAutofit/>
          </a:bodyPr>
          <a:lstStyle>
            <a:lvl1pPr>
              <a:defRPr sz="2900">
                <a:solidFill>
                  <a:srgbClr val="FCD41B"/>
                </a:solidFill>
              </a:defRPr>
            </a:lvl1pPr>
          </a:lstStyle>
          <a:p>
            <a:r>
              <a:rPr lang="en-US" dirty="0"/>
              <a:t>Click to edit Master title style</a:t>
            </a:r>
            <a:br>
              <a:rPr lang="en-US" dirty="0"/>
            </a:br>
            <a:r>
              <a:rPr lang="en-US" dirty="0"/>
              <a:t>Double row</a:t>
            </a:r>
          </a:p>
        </p:txBody>
      </p:sp>
      <p:sp>
        <p:nvSpPr>
          <p:cNvPr id="3" name="Content Placeholder 2"/>
          <p:cNvSpPr>
            <a:spLocks noGrp="1"/>
          </p:cNvSpPr>
          <p:nvPr>
            <p:ph idx="1"/>
          </p:nvPr>
        </p:nvSpPr>
        <p:spPr>
          <a:xfrm>
            <a:off x="342900" y="1341437"/>
            <a:ext cx="8458200" cy="4525963"/>
          </a:xfrm>
        </p:spPr>
        <p:txBody>
          <a:bodyPr/>
          <a:lstStyle>
            <a:lvl1pPr>
              <a:defRPr>
                <a:solidFill>
                  <a:schemeClr val="bg1"/>
                </a:solidFill>
              </a:defRPr>
            </a:lvl1pPr>
            <a:lvl2pPr marL="292100" indent="-177800">
              <a:buFont typeface="Arial Narrow" panose="020B0606020202030204" pitchFamily="34" charset="0"/>
              <a:buChar char="»"/>
              <a:defRPr sz="2200">
                <a:solidFill>
                  <a:schemeClr val="bg1"/>
                </a:solidFill>
              </a:defRPr>
            </a:lvl2pPr>
            <a:lvl3pPr marL="406400" indent="-177800">
              <a:buClr>
                <a:schemeClr val="bg1"/>
              </a:buClr>
              <a:buFont typeface="Arial" panose="020B0604020202020204" pitchFamily="34" charset="0"/>
              <a:buChar char="•"/>
              <a:defRPr sz="2200">
                <a:solidFill>
                  <a:schemeClr val="bg1"/>
                </a:solidFill>
              </a:defRPr>
            </a:lvl3pPr>
            <a:lvl4pPr marL="520700" indent="-177800">
              <a:buClr>
                <a:srgbClr val="0AAEFA"/>
              </a:buClr>
              <a:buFont typeface="Arial Narrow" panose="020B0606020202030204" pitchFamily="34" charset="0"/>
              <a:buChar char="»"/>
              <a:defRPr sz="2200">
                <a:solidFill>
                  <a:schemeClr val="bg1"/>
                </a:solidFill>
              </a:defRPr>
            </a:lvl4pPr>
            <a:lvl5pPr marL="635000" indent="-177800">
              <a:buFont typeface="Arial" panose="020B0604020202020204" pitchFamily="34" charset="0"/>
              <a:buChar char="•"/>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 y="10668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9"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Tree>
    <p:extLst>
      <p:ext uri="{BB962C8B-B14F-4D97-AF65-F5344CB8AC3E}">
        <p14:creationId xmlns:p14="http://schemas.microsoft.com/office/powerpoint/2010/main" val="423271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Main Slide: Body Titl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685800"/>
          </a:xfrm>
        </p:spPr>
        <p:txBody>
          <a:bodyPr>
            <a:normAutofit/>
          </a:bodyPr>
          <a:lstStyle>
            <a:lvl1pPr>
              <a:defRPr sz="2900">
                <a:solidFill>
                  <a:srgbClr val="FCD41B"/>
                </a:solidFill>
              </a:defRPr>
            </a:lvl1pPr>
          </a:lstStyle>
          <a:p>
            <a:r>
              <a:rPr lang="en-US" dirty="0"/>
              <a:t>Click to edit Master title style</a:t>
            </a:r>
          </a:p>
        </p:txBody>
      </p:sp>
      <p:cxnSp>
        <p:nvCxnSpPr>
          <p:cNvPr id="7" name="Straight Connector 6"/>
          <p:cNvCxnSpPr/>
          <p:nvPr userDrawn="1"/>
        </p:nvCxnSpPr>
        <p:spPr>
          <a:xfrm>
            <a:off x="457200" y="6096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9"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
        <p:nvSpPr>
          <p:cNvPr id="10" name="Text Placeholder 2"/>
          <p:cNvSpPr>
            <a:spLocks noGrp="1"/>
          </p:cNvSpPr>
          <p:nvPr>
            <p:ph type="body" idx="10"/>
          </p:nvPr>
        </p:nvSpPr>
        <p:spPr>
          <a:xfrm>
            <a:off x="342900" y="685800"/>
            <a:ext cx="8458200" cy="63976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342900" y="1295400"/>
            <a:ext cx="8458200" cy="3505200"/>
          </a:xfrm>
        </p:spPr>
        <p:txBody>
          <a:bodyPr>
            <a:normAutofit/>
          </a:bodyPr>
          <a:lstStyle>
            <a:lvl1pPr>
              <a:defRPr sz="2400"/>
            </a:lvl1pPr>
            <a:lvl2pPr>
              <a:buSzPct val="100000"/>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35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ain Slide: Double Title/Body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www.hsr.ca.gov</a:t>
            </a:r>
          </a:p>
        </p:txBody>
      </p:sp>
      <p:sp>
        <p:nvSpPr>
          <p:cNvPr id="4" name="Slide Number Placeholder 3"/>
          <p:cNvSpPr>
            <a:spLocks noGrp="1"/>
          </p:cNvSpPr>
          <p:nvPr>
            <p:ph type="sldNum" sz="quarter" idx="11"/>
          </p:nvPr>
        </p:nvSpPr>
        <p:spPr/>
        <p:txBody>
          <a:bodyPr/>
          <a:lstStyle/>
          <a:p>
            <a:fld id="{DA718DC6-E115-4A11-B58E-092B97043332}" type="slidenum">
              <a:rPr lang="en-US" smtClean="0"/>
              <a:pPr/>
              <a:t>‹#›</a:t>
            </a:fld>
            <a:endParaRPr lang="en-US" dirty="0"/>
          </a:p>
        </p:txBody>
      </p:sp>
      <p:sp>
        <p:nvSpPr>
          <p:cNvPr id="5" name="Title 1"/>
          <p:cNvSpPr>
            <a:spLocks noGrp="1"/>
          </p:cNvSpPr>
          <p:nvPr>
            <p:ph type="title" hasCustomPrompt="1"/>
          </p:nvPr>
        </p:nvSpPr>
        <p:spPr>
          <a:xfrm>
            <a:off x="342900" y="228600"/>
            <a:ext cx="8458200" cy="685800"/>
          </a:xfrm>
        </p:spPr>
        <p:txBody>
          <a:bodyPr>
            <a:normAutofit/>
          </a:bodyPr>
          <a:lstStyle>
            <a:lvl1pPr>
              <a:defRPr sz="2900">
                <a:solidFill>
                  <a:srgbClr val="FCD41B"/>
                </a:solidFill>
              </a:defRPr>
            </a:lvl1pPr>
          </a:lstStyle>
          <a:p>
            <a:r>
              <a:rPr lang="en-US" dirty="0"/>
              <a:t>Click to edit Master title style</a:t>
            </a:r>
            <a:br>
              <a:rPr lang="en-US" dirty="0"/>
            </a:br>
            <a:r>
              <a:rPr lang="en-US" dirty="0"/>
              <a:t>Double row</a:t>
            </a:r>
          </a:p>
        </p:txBody>
      </p:sp>
      <p:cxnSp>
        <p:nvCxnSpPr>
          <p:cNvPr id="6" name="Straight Connector 5"/>
          <p:cNvCxnSpPr/>
          <p:nvPr userDrawn="1"/>
        </p:nvCxnSpPr>
        <p:spPr>
          <a:xfrm>
            <a:off x="457200" y="10668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2"/>
          </p:nvPr>
        </p:nvSpPr>
        <p:spPr>
          <a:xfrm>
            <a:off x="342900" y="1143000"/>
            <a:ext cx="8458200" cy="63976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p:cNvSpPr>
            <a:spLocks noGrp="1"/>
          </p:cNvSpPr>
          <p:nvPr>
            <p:ph sz="half" idx="2"/>
          </p:nvPr>
        </p:nvSpPr>
        <p:spPr>
          <a:xfrm>
            <a:off x="342900" y="1752600"/>
            <a:ext cx="8458200" cy="3505200"/>
          </a:xfrm>
        </p:spPr>
        <p:txBody>
          <a:bodyPr>
            <a:normAutofit/>
          </a:bodyPr>
          <a:lstStyle>
            <a:lvl1pPr>
              <a:defRPr sz="2400"/>
            </a:lvl1pPr>
            <a:lvl2pPr>
              <a:buSzPct val="100000"/>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737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Two Content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685800"/>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381000" y="838200"/>
            <a:ext cx="4038600" cy="4983163"/>
          </a:xfrm>
        </p:spPr>
        <p:txBody>
          <a:bodyPr>
            <a:normAutofit/>
          </a:bodyPr>
          <a:lstStyle>
            <a:lvl1pPr marL="177800" indent="-177800">
              <a:defRPr sz="2400"/>
            </a:lvl1pPr>
            <a:lvl2pPr marL="292100" indent="-177800">
              <a:buSzPct val="100000"/>
              <a:defRPr sz="2200"/>
            </a:lvl2pPr>
            <a:lvl3pPr marL="406400" indent="-177800">
              <a:defRPr sz="2200"/>
            </a:lvl3pPr>
            <a:lvl4pPr marL="520700" indent="-177800">
              <a:buSzPct val="100000"/>
              <a:buFont typeface="Arial Narrow" panose="020B0606020202030204" pitchFamily="34" charset="0"/>
              <a:buChar char="»"/>
              <a:defRPr sz="2200"/>
            </a:lvl4pPr>
            <a:lvl5pPr marL="635000" indent="-177800">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838200"/>
            <a:ext cx="4038600" cy="4983163"/>
          </a:xfrm>
        </p:spPr>
        <p:txBody>
          <a:bodyPr>
            <a:normAutofit/>
          </a:bodyPr>
          <a:lstStyle>
            <a:lvl1pPr marL="177800" indent="-177800">
              <a:defRPr sz="2400"/>
            </a:lvl1pPr>
            <a:lvl2pPr marL="292100" indent="-177800">
              <a:buSzPct val="100000"/>
              <a:defRPr sz="2200"/>
            </a:lvl2pPr>
            <a:lvl3pPr marL="406400" indent="-177800">
              <a:defRPr sz="2200"/>
            </a:lvl3pPr>
            <a:lvl4pPr marL="520700" indent="-177800">
              <a:buSzPct val="100000"/>
              <a:buFont typeface="Arial Narrow" panose="020B0606020202030204" pitchFamily="34" charset="0"/>
              <a:buChar char="»"/>
              <a:defRPr sz="2200"/>
            </a:lvl4pPr>
            <a:lvl5pPr marL="635000" indent="-177800">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6096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11"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Tree>
    <p:extLst>
      <p:ext uri="{BB962C8B-B14F-4D97-AF65-F5344CB8AC3E}">
        <p14:creationId xmlns:p14="http://schemas.microsoft.com/office/powerpoint/2010/main" val="330773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Two Content Slide Double Titl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11"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
        <p:nvSpPr>
          <p:cNvPr id="20" name="Title 1"/>
          <p:cNvSpPr>
            <a:spLocks noGrp="1"/>
          </p:cNvSpPr>
          <p:nvPr>
            <p:ph type="title" hasCustomPrompt="1"/>
          </p:nvPr>
        </p:nvSpPr>
        <p:spPr>
          <a:xfrm>
            <a:off x="342900" y="228600"/>
            <a:ext cx="8458200" cy="685800"/>
          </a:xfrm>
        </p:spPr>
        <p:txBody>
          <a:bodyPr>
            <a:normAutofit/>
          </a:bodyPr>
          <a:lstStyle>
            <a:lvl1pPr>
              <a:defRPr sz="2900">
                <a:solidFill>
                  <a:srgbClr val="FCD41B"/>
                </a:solidFill>
              </a:defRPr>
            </a:lvl1pPr>
          </a:lstStyle>
          <a:p>
            <a:r>
              <a:rPr lang="en-US" dirty="0"/>
              <a:t>Click to edit Master title style</a:t>
            </a:r>
            <a:br>
              <a:rPr lang="en-US" dirty="0"/>
            </a:br>
            <a:r>
              <a:rPr lang="en-US" dirty="0"/>
              <a:t>Double row</a:t>
            </a:r>
          </a:p>
        </p:txBody>
      </p:sp>
      <p:cxnSp>
        <p:nvCxnSpPr>
          <p:cNvPr id="22" name="Straight Connector 21"/>
          <p:cNvCxnSpPr/>
          <p:nvPr userDrawn="1"/>
        </p:nvCxnSpPr>
        <p:spPr>
          <a:xfrm>
            <a:off x="457200" y="1066800"/>
            <a:ext cx="8229600" cy="0"/>
          </a:xfrm>
          <a:prstGeom prst="line">
            <a:avLst/>
          </a:prstGeom>
          <a:ln w="12700" cap="rnd">
            <a:solidFill>
              <a:srgbClr val="FCD41B"/>
            </a:solidFill>
            <a:prstDash val="solid"/>
            <a:round/>
            <a:headEnd w="lg" len="sm"/>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
          </p:nvPr>
        </p:nvSpPr>
        <p:spPr>
          <a:xfrm>
            <a:off x="381000" y="1265237"/>
            <a:ext cx="4038600" cy="4983163"/>
          </a:xfrm>
        </p:spPr>
        <p:txBody>
          <a:bodyPr>
            <a:normAutofit/>
          </a:bodyPr>
          <a:lstStyle>
            <a:lvl1pPr marL="177800" indent="-177800">
              <a:defRPr sz="2400"/>
            </a:lvl1pPr>
            <a:lvl2pPr marL="292100" indent="-177800">
              <a:buSzPct val="100000"/>
              <a:defRPr sz="2200"/>
            </a:lvl2pPr>
            <a:lvl3pPr marL="406400" indent="-177800">
              <a:defRPr sz="2200"/>
            </a:lvl3pPr>
            <a:lvl4pPr marL="520700" indent="-177800">
              <a:buSzPct val="100000"/>
              <a:buFont typeface="Arial Narrow" panose="020B0606020202030204" pitchFamily="34" charset="0"/>
              <a:buChar char="»"/>
              <a:defRPr sz="2200"/>
            </a:lvl4pPr>
            <a:lvl5pPr marL="635000" indent="-177800">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4724400" y="1265237"/>
            <a:ext cx="4038600" cy="4983163"/>
          </a:xfrm>
        </p:spPr>
        <p:txBody>
          <a:bodyPr>
            <a:normAutofit/>
          </a:bodyPr>
          <a:lstStyle>
            <a:lvl1pPr marL="177800" indent="-177800">
              <a:defRPr sz="2400"/>
            </a:lvl1pPr>
            <a:lvl2pPr marL="292100" indent="-177800">
              <a:buSzPct val="100000"/>
              <a:defRPr sz="2200"/>
            </a:lvl2pPr>
            <a:lvl3pPr marL="406400" indent="-177800">
              <a:defRPr sz="2200"/>
            </a:lvl3pPr>
            <a:lvl4pPr marL="520700" indent="-177800">
              <a:buSzPct val="100000"/>
              <a:buFont typeface="Arial Narrow" panose="020B0606020202030204" pitchFamily="34" charset="0"/>
              <a:buChar char="»"/>
              <a:defRPr sz="2200"/>
            </a:lvl4pPr>
            <a:lvl5pPr marL="635000" indent="-177800">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040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0"/>
            <a:ext cx="84582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884237"/>
            <a:ext cx="8458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3581400" y="6477000"/>
            <a:ext cx="2895600" cy="365125"/>
          </a:xfrm>
          <a:prstGeom prst="rect">
            <a:avLst/>
          </a:prstGeom>
        </p:spPr>
        <p:txBody>
          <a:bodyPr vert="horz" lIns="91440" tIns="45720" rIns="91440" bIns="45720" rtlCol="0" anchor="ctr"/>
          <a:lstStyle>
            <a:lvl1pPr algn="ctr">
              <a:defRPr sz="1200" b="1" cap="all" baseline="0">
                <a:solidFill>
                  <a:srgbClr val="FCD41B"/>
                </a:solidFill>
                <a:latin typeface="Arial Narrow" pitchFamily="34" charset="0"/>
              </a:defRPr>
            </a:lvl1pPr>
          </a:lstStyle>
          <a:p>
            <a:r>
              <a:rPr lang="en-US" dirty="0"/>
              <a:t>www.hsr.ca.gov</a:t>
            </a:r>
          </a:p>
        </p:txBody>
      </p:sp>
      <p:sp>
        <p:nvSpPr>
          <p:cNvPr id="10" name="Slide Number Placeholder 5"/>
          <p:cNvSpPr>
            <a:spLocks noGrp="1"/>
          </p:cNvSpPr>
          <p:nvPr>
            <p:ph type="sldNum" sz="quarter" idx="4"/>
          </p:nvPr>
        </p:nvSpPr>
        <p:spPr>
          <a:xfrm>
            <a:off x="6705600" y="6477000"/>
            <a:ext cx="2133600" cy="365125"/>
          </a:xfrm>
          <a:prstGeom prst="rect">
            <a:avLst/>
          </a:prstGeom>
        </p:spPr>
        <p:txBody>
          <a:bodyPr vert="horz" lIns="91440" tIns="45720" rIns="91440" bIns="45720" rtlCol="0" anchor="ctr"/>
          <a:lstStyle>
            <a:lvl1pPr algn="r">
              <a:defRPr sz="1200">
                <a:solidFill>
                  <a:srgbClr val="FCD41B"/>
                </a:solidFill>
                <a:latin typeface="Arial Narrow" pitchFamily="34" charset="0"/>
                <a:cs typeface="Arial" pitchFamily="34" charset="0"/>
              </a:defRPr>
            </a:lvl1pPr>
          </a:lstStyle>
          <a:p>
            <a:fld id="{DA718DC6-E115-4A11-B58E-092B97043332}" type="slidenum">
              <a:rPr lang="en-US" smtClean="0"/>
              <a:pPr/>
              <a:t>‹#›</a:t>
            </a:fld>
            <a:endParaRPr lang="en-US" dirty="0"/>
          </a:p>
        </p:txBody>
      </p:sp>
    </p:spTree>
    <p:extLst>
      <p:ext uri="{BB962C8B-B14F-4D97-AF65-F5344CB8AC3E}">
        <p14:creationId xmlns:p14="http://schemas.microsoft.com/office/powerpoint/2010/main" val="1498406670"/>
      </p:ext>
    </p:extLst>
  </p:cSld>
  <p:clrMap bg1="lt1" tx1="dk1" bg2="lt2" tx2="dk2" accent1="accent1" accent2="accent2" accent3="accent3" accent4="accent4" accent5="accent5" accent6="accent6" hlink="hlink" folHlink="folHlink"/>
  <p:sldLayoutIdLst>
    <p:sldLayoutId id="2147483695" r:id="rId1"/>
    <p:sldLayoutId id="2147483765" r:id="rId2"/>
    <p:sldLayoutId id="2147483696" r:id="rId3"/>
    <p:sldLayoutId id="2147483697" r:id="rId4"/>
    <p:sldLayoutId id="2147483770" r:id="rId5"/>
    <p:sldLayoutId id="2147483771" r:id="rId6"/>
    <p:sldLayoutId id="2147483789" r:id="rId7"/>
    <p:sldLayoutId id="2147483698" r:id="rId8"/>
    <p:sldLayoutId id="2147483773" r:id="rId9"/>
    <p:sldLayoutId id="2147483700" r:id="rId10"/>
    <p:sldLayoutId id="2147483790" r:id="rId11"/>
    <p:sldLayoutId id="2147483788" r:id="rId12"/>
    <p:sldLayoutId id="2147483807" r:id="rId13"/>
  </p:sldLayoutIdLst>
  <p:txStyles>
    <p:titleStyle>
      <a:lvl1pPr algn="l" defTabSz="914400" rtl="0" eaLnBrk="1" latinLnBrk="0" hangingPunct="1">
        <a:spcBef>
          <a:spcPct val="0"/>
        </a:spcBef>
        <a:buNone/>
        <a:defRPr sz="2900" b="1" kern="1200" cap="all" baseline="0">
          <a:solidFill>
            <a:srgbClr val="FCD41B"/>
          </a:solidFill>
          <a:effectLst/>
          <a:latin typeface="Arial Narrow" pitchFamily="34" charset="0"/>
          <a:ea typeface="+mj-ea"/>
          <a:cs typeface="+mj-cs"/>
        </a:defRPr>
      </a:lvl1pPr>
    </p:titleStyle>
    <p:bodyStyle>
      <a:lvl1pPr marL="177800" indent="-177800" algn="l" defTabSz="914400" rtl="0" eaLnBrk="1" latinLnBrk="0" hangingPunct="1">
        <a:spcBef>
          <a:spcPct val="20000"/>
        </a:spcBef>
        <a:buClr>
          <a:srgbClr val="0AAEFA"/>
        </a:buClr>
        <a:buFont typeface="Arial" pitchFamily="34" charset="0"/>
        <a:buChar char="•"/>
        <a:defRPr sz="2400" b="1" i="0" kern="1200">
          <a:solidFill>
            <a:schemeClr val="bg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bg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Meeting PP Template_1280x720_logo only.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
            <a:ext cx="9144000" cy="6857143"/>
          </a:xfrm>
          <a:prstGeom prst="rect">
            <a:avLst/>
          </a:prstGeom>
        </p:spPr>
      </p:pic>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7E0C0-99EF-7A43-B4EE-3191B92E2D36}"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800">
                <a:solidFill>
                  <a:srgbClr val="FFFFFF"/>
                </a:solidFill>
                <a:latin typeface="Arial"/>
                <a:cs typeface="Arial"/>
              </a:defRPr>
            </a:lvl1pPr>
          </a:lstStyle>
          <a:p>
            <a:fld id="{302566EB-87D1-4783-A13C-AC8DFA3BE748}" type="slidenum">
              <a:rPr lang="en-US" smtClean="0"/>
              <a:pPr/>
              <a:t>‹#›</a:t>
            </a:fld>
            <a:endParaRPr lang="en-US" dirty="0"/>
          </a:p>
        </p:txBody>
      </p:sp>
    </p:spTree>
    <p:extLst>
      <p:ext uri="{BB962C8B-B14F-4D97-AF65-F5344CB8AC3E}">
        <p14:creationId xmlns:p14="http://schemas.microsoft.com/office/powerpoint/2010/main" val="299558122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hf hdr="0" ftr="0" dt="0"/>
  <p:txStyles>
    <p:titleStyle>
      <a:lvl1pPr algn="ctr" defTabSz="9144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914400" rtl="0" eaLnBrk="1" latinLnBrk="0" hangingPunct="1">
        <a:spcBef>
          <a:spcPct val="20000"/>
        </a:spcBef>
        <a:buFont typeface="Courier New"/>
        <a:buChar char="o"/>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Wingdings" charset="2"/>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Wingdings" charset="2"/>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Courier New"/>
        <a:buChar char="o"/>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4.gif"/><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2438400"/>
            <a:ext cx="8305800" cy="2362200"/>
          </a:xfrm>
        </p:spPr>
        <p:txBody>
          <a:bodyPr>
            <a:noAutofit/>
          </a:bodyPr>
          <a:lstStyle/>
          <a:p>
            <a:pPr defTabSz="685690"/>
            <a:r>
              <a:rPr lang="en-US" sz="3200" dirty="0"/>
              <a:t>PROJECT UPDATE</a:t>
            </a:r>
            <a:br>
              <a:rPr lang="en-US" sz="3200" dirty="0"/>
            </a:br>
            <a:r>
              <a:rPr lang="en-US" sz="3200" dirty="0"/>
              <a:t>Southern California Project Sections</a:t>
            </a:r>
            <a:br>
              <a:rPr lang="en-US" sz="3200" dirty="0"/>
            </a:br>
            <a:r>
              <a:rPr lang="en-US" sz="3200" dirty="0"/>
              <a:t>	</a:t>
            </a:r>
            <a:r>
              <a:rPr lang="en-US" sz="2400" dirty="0"/>
              <a:t>Bakersfield to Palmdale</a:t>
            </a:r>
            <a:br>
              <a:rPr lang="en-US" sz="2400" dirty="0"/>
            </a:br>
            <a:r>
              <a:rPr lang="en-US" sz="2400" dirty="0"/>
              <a:t>	Palmdale to Burbank</a:t>
            </a:r>
            <a:br>
              <a:rPr lang="en-US" sz="2400" dirty="0"/>
            </a:br>
            <a:r>
              <a:rPr lang="en-US" sz="2400" dirty="0"/>
              <a:t>	Burbank to Los Angeles</a:t>
            </a:r>
            <a:br>
              <a:rPr lang="en-US" sz="2400" dirty="0"/>
            </a:br>
            <a:r>
              <a:rPr lang="en-US" sz="2400" dirty="0"/>
              <a:t>	Los Angeles to Anaheim</a:t>
            </a:r>
            <a:endParaRPr lang="en-US" sz="3200" dirty="0"/>
          </a:p>
        </p:txBody>
      </p:sp>
      <p:sp>
        <p:nvSpPr>
          <p:cNvPr id="3" name="Subtitle 18"/>
          <p:cNvSpPr>
            <a:spLocks noGrp="1"/>
          </p:cNvSpPr>
          <p:nvPr>
            <p:ph type="subTitle" idx="1"/>
          </p:nvPr>
        </p:nvSpPr>
        <p:spPr>
          <a:xfrm>
            <a:off x="838200" y="5029200"/>
            <a:ext cx="8229600" cy="1295400"/>
          </a:xfrm>
        </p:spPr>
        <p:txBody>
          <a:bodyPr/>
          <a:lstStyle/>
          <a:p>
            <a:r>
              <a:rPr lang="en-US" sz="1800" dirty="0">
                <a:cs typeface="Mangal" pitchFamily="18" charset="0"/>
              </a:rPr>
              <a:t>October 2018</a:t>
            </a:r>
          </a:p>
          <a:p>
            <a:endParaRPr lang="en-US" sz="2400" b="1" dirty="0">
              <a:latin typeface="Arial Narrow" pitchFamily="34" charset="0"/>
              <a:cs typeface="Mangal" pitchFamily="18" charset="0"/>
            </a:endParaRPr>
          </a:p>
          <a:p>
            <a:endParaRPr lang="en-US" sz="2400" b="1" dirty="0">
              <a:latin typeface="Arial Narrow" pitchFamily="34" charset="0"/>
              <a:cs typeface="Mangal" pitchFamily="18" charset="0"/>
            </a:endParaRPr>
          </a:p>
        </p:txBody>
      </p:sp>
    </p:spTree>
    <p:extLst>
      <p:ext uri="{BB962C8B-B14F-4D97-AF65-F5344CB8AC3E}">
        <p14:creationId xmlns:p14="http://schemas.microsoft.com/office/powerpoint/2010/main" val="13029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524000" y="1232829"/>
            <a:ext cx="6096000" cy="9010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sz="3600" b="1" cap="all" dirty="0">
                <a:solidFill>
                  <a:srgbClr val="FCD41B"/>
                </a:solidFill>
                <a:latin typeface="Arial Narrow" pitchFamily="34" charset="0"/>
                <a:cs typeface="+mj-cs"/>
              </a:rPr>
              <a:t>PALMDALE TO BURBANK PROJECT SECTION</a:t>
            </a:r>
          </a:p>
        </p:txBody>
      </p:sp>
      <p:pic>
        <p:nvPicPr>
          <p:cNvPr id="8" name="Shape 321"/>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308" y="2490651"/>
            <a:ext cx="5597382" cy="3159259"/>
          </a:xfrm>
          <a:prstGeom prst="rect">
            <a:avLst/>
          </a:prstGeom>
          <a:ln>
            <a:noFill/>
          </a:ln>
          <a:effectLst>
            <a:softEdge rad="112500"/>
          </a:effectLst>
        </p:spPr>
      </p:pic>
    </p:spTree>
    <p:extLst>
      <p:ext uri="{BB962C8B-B14F-4D97-AF65-F5344CB8AC3E}">
        <p14:creationId xmlns:p14="http://schemas.microsoft.com/office/powerpoint/2010/main" val="295172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32C11A-E2F9-4ACA-94E1-A32E5F99F07C}"/>
              </a:ext>
            </a:extLst>
          </p:cNvPr>
          <p:cNvSpPr>
            <a:spLocks noGrp="1"/>
          </p:cNvSpPr>
          <p:nvPr>
            <p:ph idx="1"/>
          </p:nvPr>
        </p:nvSpPr>
        <p:spPr>
          <a:xfrm>
            <a:off x="342900" y="884237"/>
            <a:ext cx="4229100" cy="5668963"/>
          </a:xfrm>
        </p:spPr>
        <p:txBody>
          <a:bodyPr>
            <a:normAutofit fontScale="70000" lnSpcReduction="20000"/>
          </a:bodyPr>
          <a:lstStyle/>
          <a:p>
            <a:pPr marL="287338" indent="-287338">
              <a:spcAft>
                <a:spcPts val="600"/>
              </a:spcAft>
            </a:pPr>
            <a:r>
              <a:rPr lang="en-US" sz="2900" dirty="0">
                <a:solidFill>
                  <a:srgbClr val="FCD41B"/>
                </a:solidFill>
              </a:rPr>
              <a:t>Approximately 38 miles</a:t>
            </a:r>
          </a:p>
          <a:p>
            <a:pPr marL="576263" lvl="1" indent="-236538">
              <a:spcAft>
                <a:spcPts val="600"/>
              </a:spcAft>
            </a:pPr>
            <a:r>
              <a:rPr lang="en-US" sz="2600" dirty="0"/>
              <a:t>Approximately 25 miles of underground bored tunnel</a:t>
            </a:r>
          </a:p>
          <a:p>
            <a:pPr marL="576263" lvl="1" indent="-236538">
              <a:spcAft>
                <a:spcPts val="600"/>
              </a:spcAft>
            </a:pPr>
            <a:r>
              <a:rPr lang="en-US" sz="2600" dirty="0"/>
              <a:t>Shortest tunnel under ANF, approximately 6.2 miles</a:t>
            </a:r>
          </a:p>
          <a:p>
            <a:pPr marL="576263" lvl="1" indent="-236538">
              <a:spcAft>
                <a:spcPts val="1200"/>
              </a:spcAft>
            </a:pPr>
            <a:r>
              <a:rPr lang="en-US" sz="2600" dirty="0"/>
              <a:t>Approximately 70% alignment is underground</a:t>
            </a:r>
          </a:p>
          <a:p>
            <a:pPr marL="287338" indent="-287338">
              <a:spcAft>
                <a:spcPts val="600"/>
              </a:spcAft>
              <a:defRPr/>
            </a:pPr>
            <a:r>
              <a:rPr lang="en-US" sz="2900" dirty="0">
                <a:solidFill>
                  <a:srgbClr val="FCD41B"/>
                </a:solidFill>
              </a:rPr>
              <a:t>Merits of Refined Alternative</a:t>
            </a:r>
          </a:p>
          <a:p>
            <a:pPr marL="576263" lvl="1" indent="-236538">
              <a:spcAft>
                <a:spcPts val="1200"/>
              </a:spcAft>
            </a:pPr>
            <a:r>
              <a:rPr lang="en-US" sz="2600" dirty="0"/>
              <a:t>Lowest risk to impacting surface or groundwater and corresponding biology within the ANF</a:t>
            </a:r>
          </a:p>
          <a:p>
            <a:pPr marL="576263" lvl="1" indent="-236538">
              <a:spcAft>
                <a:spcPts val="1200"/>
              </a:spcAft>
            </a:pPr>
            <a:r>
              <a:rPr lang="en-US" sz="2600" dirty="0"/>
              <a:t>Most risk</a:t>
            </a:r>
          </a:p>
          <a:p>
            <a:pPr marL="576263" lvl="1" indent="-236538">
              <a:spcAft>
                <a:spcPts val="1200"/>
              </a:spcAft>
            </a:pPr>
            <a:r>
              <a:rPr lang="en-US" sz="2600" dirty="0"/>
              <a:t>Avoids key archeological and tribal resources</a:t>
            </a:r>
          </a:p>
          <a:p>
            <a:pPr marL="576263" lvl="1" indent="-236538">
              <a:spcAft>
                <a:spcPts val="1200"/>
              </a:spcAft>
            </a:pPr>
            <a:r>
              <a:rPr lang="en-US" sz="2600" dirty="0"/>
              <a:t>Generates the least amount of spoils from tunneling and other construction activities and therefore has reduced traffic and air quality impacts</a:t>
            </a:r>
          </a:p>
          <a:p>
            <a:pPr marL="401638" lvl="1" indent="-287338">
              <a:spcAft>
                <a:spcPts val="600"/>
              </a:spcAft>
              <a:defRPr/>
            </a:pPr>
            <a:endParaRPr lang="en-US" sz="2400" dirty="0"/>
          </a:p>
          <a:p>
            <a:pPr marL="401638" lvl="1" indent="-287338">
              <a:spcAft>
                <a:spcPts val="600"/>
              </a:spcAft>
              <a:defRPr/>
            </a:pPr>
            <a:endParaRPr lang="en-US" dirty="0">
              <a:solidFill>
                <a:srgbClr val="FCD41B"/>
              </a:solidFill>
            </a:endParaRPr>
          </a:p>
          <a:p>
            <a:pPr marL="401638" lvl="1" indent="-287338">
              <a:spcAft>
                <a:spcPts val="600"/>
              </a:spcAft>
              <a:defRPr/>
            </a:pPr>
            <a:endParaRPr lang="en-US" sz="1700" dirty="0">
              <a:solidFill>
                <a:schemeClr val="tx1"/>
              </a:solidFill>
              <a:highlight>
                <a:srgbClr val="FFFF00"/>
              </a:highlight>
            </a:endParaRPr>
          </a:p>
          <a:p>
            <a:pPr marL="287338" indent="-287338"/>
            <a:endParaRPr lang="en-US" dirty="0">
              <a:solidFill>
                <a:srgbClr val="FCD41B"/>
              </a:solidFill>
            </a:endParaRPr>
          </a:p>
          <a:p>
            <a:pPr marL="287338" indent="-287338"/>
            <a:endParaRPr lang="en-US" dirty="0"/>
          </a:p>
        </p:txBody>
      </p:sp>
      <p:sp>
        <p:nvSpPr>
          <p:cNvPr id="2" name="Title 1">
            <a:extLst>
              <a:ext uri="{FF2B5EF4-FFF2-40B4-BE49-F238E27FC236}">
                <a16:creationId xmlns:a16="http://schemas.microsoft.com/office/drawing/2014/main" id="{64EDEE1D-D38C-400E-9274-98C2EF5D78CE}"/>
              </a:ext>
            </a:extLst>
          </p:cNvPr>
          <p:cNvSpPr>
            <a:spLocks noGrp="1"/>
          </p:cNvSpPr>
          <p:nvPr>
            <p:ph type="title"/>
          </p:nvPr>
        </p:nvSpPr>
        <p:spPr/>
        <p:txBody>
          <a:bodyPr>
            <a:normAutofit/>
          </a:bodyPr>
          <a:lstStyle/>
          <a:p>
            <a:r>
              <a:rPr lang="en-US" dirty="0"/>
              <a:t>Palmdale to Burbank</a:t>
            </a:r>
          </a:p>
        </p:txBody>
      </p:sp>
      <p:pic>
        <p:nvPicPr>
          <p:cNvPr id="6" name="Picture 5">
            <a:extLst>
              <a:ext uri="{FF2B5EF4-FFF2-40B4-BE49-F238E27FC236}">
                <a16:creationId xmlns:a16="http://schemas.microsoft.com/office/drawing/2014/main" id="{C854DC75-4A66-4C8F-AFBB-6639DE552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454" y="1223940"/>
            <a:ext cx="4118450" cy="4751560"/>
          </a:xfrm>
          <a:prstGeom prst="rect">
            <a:avLst/>
          </a:prstGeom>
          <a:ln w="3175" cap="sq">
            <a:noFill/>
            <a:prstDash val="solid"/>
            <a:miter lim="800000"/>
          </a:ln>
          <a:effectLst/>
        </p:spPr>
      </p:pic>
    </p:spTree>
    <p:extLst>
      <p:ext uri="{BB962C8B-B14F-4D97-AF65-F5344CB8AC3E}">
        <p14:creationId xmlns:p14="http://schemas.microsoft.com/office/powerpoint/2010/main" val="427033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637" y="98610"/>
            <a:ext cx="8516938" cy="533400"/>
          </a:xfrm>
        </p:spPr>
        <p:txBody>
          <a:bodyPr vert="horz" anchor="b" anchorCtr="0">
            <a:normAutofit/>
          </a:bodyPr>
          <a:lstStyle/>
          <a:p>
            <a:pPr marL="57150">
              <a:buSzPct val="25000"/>
            </a:pPr>
            <a:r>
              <a:rPr lang="en-US" sz="2800" dirty="0"/>
              <a:t>KEY AVOIDANCE &amp; MINIMIZATION ACCOMPLISHMENTS</a:t>
            </a:r>
          </a:p>
        </p:txBody>
      </p:sp>
      <p:sp>
        <p:nvSpPr>
          <p:cNvPr id="6" name="Content Placeholder 1"/>
          <p:cNvSpPr>
            <a:spLocks noGrp="1"/>
          </p:cNvSpPr>
          <p:nvPr>
            <p:ph sz="quarter" idx="1"/>
          </p:nvPr>
        </p:nvSpPr>
        <p:spPr>
          <a:xfrm>
            <a:off x="319942" y="657224"/>
            <a:ext cx="5654465" cy="6067425"/>
          </a:xfrm>
        </p:spPr>
        <p:txBody>
          <a:bodyPr>
            <a:noAutofit/>
          </a:bodyPr>
          <a:lstStyle/>
          <a:p>
            <a:pPr marL="173038" lvl="0" indent="-173038">
              <a:spcBef>
                <a:spcPts val="300"/>
              </a:spcBef>
              <a:spcAft>
                <a:spcPts val="600"/>
              </a:spcAft>
            </a:pPr>
            <a:r>
              <a:rPr lang="en-US" sz="1500" dirty="0">
                <a:solidFill>
                  <a:srgbClr val="FCD41B"/>
                </a:solidFill>
                <a:latin typeface="Arial Narrow" panose="020B0606020202030204" pitchFamily="34" charset="0"/>
              </a:rPr>
              <a:t>Palmdale – </a:t>
            </a:r>
            <a:r>
              <a:rPr lang="en-US" sz="1500" dirty="0">
                <a:solidFill>
                  <a:schemeClr val="bg1"/>
                </a:solidFill>
                <a:latin typeface="Arial Narrow" panose="020B0606020202030204" pitchFamily="34" charset="0"/>
              </a:rPr>
              <a:t>Uses the </a:t>
            </a:r>
            <a:r>
              <a:rPr lang="en-US" sz="1500" dirty="0" err="1">
                <a:solidFill>
                  <a:schemeClr val="bg1"/>
                </a:solidFill>
                <a:latin typeface="Arial Narrow" panose="020B0606020202030204" pitchFamily="34" charset="0"/>
              </a:rPr>
              <a:t>Metrolink</a:t>
            </a:r>
            <a:r>
              <a:rPr lang="en-US" sz="1500" dirty="0">
                <a:solidFill>
                  <a:schemeClr val="bg1"/>
                </a:solidFill>
                <a:latin typeface="Arial Narrow" panose="020B0606020202030204" pitchFamily="34" charset="0"/>
              </a:rPr>
              <a:t> ROW to the extent possible and grade separates all major at grade roadway crossings of the active rail corridor that exist today </a:t>
            </a:r>
          </a:p>
          <a:p>
            <a:pPr marL="173038" lvl="0" indent="-173038">
              <a:spcBef>
                <a:spcPts val="300"/>
              </a:spcBef>
              <a:spcAft>
                <a:spcPts val="600"/>
              </a:spcAft>
            </a:pPr>
            <a:r>
              <a:rPr lang="en-US" sz="1500" dirty="0">
                <a:solidFill>
                  <a:srgbClr val="FCD41B"/>
                </a:solidFill>
                <a:latin typeface="Arial Narrow" panose="020B0606020202030204" pitchFamily="34" charset="0"/>
              </a:rPr>
              <a:t>Acton – </a:t>
            </a:r>
            <a:r>
              <a:rPr lang="en-US" sz="1500" dirty="0">
                <a:solidFill>
                  <a:schemeClr val="bg1"/>
                </a:solidFill>
                <a:latin typeface="Arial Narrow" panose="020B0606020202030204" pitchFamily="34" charset="0"/>
              </a:rPr>
              <a:t>Avoids historic and cultural resources.  Is not closer to the High School than the SR 14 freeway is today </a:t>
            </a:r>
          </a:p>
          <a:p>
            <a:pPr marL="173038" lvl="0" indent="-173038">
              <a:spcBef>
                <a:spcPts val="300"/>
              </a:spcBef>
              <a:spcAft>
                <a:spcPts val="600"/>
              </a:spcAft>
            </a:pPr>
            <a:r>
              <a:rPr lang="en-US" sz="1500" dirty="0">
                <a:solidFill>
                  <a:srgbClr val="FCD41B"/>
                </a:solidFill>
                <a:latin typeface="Arial Narrow" panose="020B0606020202030204" pitchFamily="34" charset="0"/>
              </a:rPr>
              <a:t>Agua Dulce </a:t>
            </a:r>
            <a:r>
              <a:rPr lang="en-US" sz="1500" dirty="0">
                <a:solidFill>
                  <a:schemeClr val="bg1"/>
                </a:solidFill>
                <a:latin typeface="Arial Narrow" panose="020B0606020202030204" pitchFamily="34" charset="0"/>
              </a:rPr>
              <a:t>– Avoids impacts to Vasquez Rocks</a:t>
            </a:r>
          </a:p>
          <a:p>
            <a:pPr marL="173038" lvl="0" indent="-173038">
              <a:spcBef>
                <a:spcPts val="300"/>
              </a:spcBef>
              <a:spcAft>
                <a:spcPts val="600"/>
              </a:spcAft>
            </a:pPr>
            <a:r>
              <a:rPr lang="en-US" sz="1500" dirty="0">
                <a:solidFill>
                  <a:srgbClr val="FCD41B"/>
                </a:solidFill>
                <a:latin typeface="Arial Narrow" panose="020B0606020202030204" pitchFamily="34" charset="0"/>
              </a:rPr>
              <a:t>Soledad Canyon – </a:t>
            </a:r>
            <a:r>
              <a:rPr lang="en-US" sz="1500" dirty="0">
                <a:solidFill>
                  <a:schemeClr val="bg1"/>
                </a:solidFill>
                <a:latin typeface="Arial Narrow" panose="020B0606020202030204" pitchFamily="34" charset="0"/>
              </a:rPr>
              <a:t>Avoids most of Soledad Canyon and crosses the Santa Clara River with a shorter bridge than previous alignments</a:t>
            </a:r>
          </a:p>
          <a:p>
            <a:pPr marL="173038" lvl="0" indent="-173038">
              <a:spcBef>
                <a:spcPts val="300"/>
              </a:spcBef>
              <a:spcAft>
                <a:spcPts val="600"/>
              </a:spcAft>
            </a:pPr>
            <a:r>
              <a:rPr lang="en-US" sz="1500" dirty="0">
                <a:solidFill>
                  <a:srgbClr val="FCD41B"/>
                </a:solidFill>
                <a:latin typeface="Arial Narrow" panose="020B0606020202030204" pitchFamily="34" charset="0"/>
              </a:rPr>
              <a:t>Santa Clarita – </a:t>
            </a:r>
            <a:r>
              <a:rPr lang="en-US" sz="1500" dirty="0">
                <a:solidFill>
                  <a:schemeClr val="bg1"/>
                </a:solidFill>
                <a:latin typeface="Arial Narrow" panose="020B0606020202030204" pitchFamily="34" charset="0"/>
              </a:rPr>
              <a:t>Is underground within the City of Santa Clarita (Entirely underground in a tunnel approximately 400 feet deep)</a:t>
            </a:r>
          </a:p>
          <a:p>
            <a:pPr marL="173038" lvl="0" indent="-173038">
              <a:spcBef>
                <a:spcPts val="300"/>
              </a:spcBef>
              <a:spcAft>
                <a:spcPts val="600"/>
              </a:spcAft>
            </a:pPr>
            <a:r>
              <a:rPr lang="en-US" sz="1500" dirty="0">
                <a:solidFill>
                  <a:srgbClr val="FCD41B"/>
                </a:solidFill>
                <a:latin typeface="Arial Narrow" panose="020B0606020202030204" pitchFamily="34" charset="0"/>
              </a:rPr>
              <a:t>Sylmar – </a:t>
            </a:r>
            <a:r>
              <a:rPr lang="en-US" sz="1500" dirty="0">
                <a:solidFill>
                  <a:schemeClr val="bg1"/>
                </a:solidFill>
                <a:latin typeface="Arial Narrow" panose="020B0606020202030204" pitchFamily="34" charset="0"/>
              </a:rPr>
              <a:t>Is underground within the Sylmar community</a:t>
            </a:r>
          </a:p>
          <a:p>
            <a:pPr marL="173038" lvl="0" indent="-173038">
              <a:spcBef>
                <a:spcPts val="300"/>
              </a:spcBef>
              <a:spcAft>
                <a:spcPts val="600"/>
              </a:spcAft>
            </a:pPr>
            <a:r>
              <a:rPr lang="en-US" sz="1500" dirty="0">
                <a:solidFill>
                  <a:srgbClr val="FCD41B"/>
                </a:solidFill>
                <a:latin typeface="Arial Narrow" panose="020B0606020202030204" pitchFamily="34" charset="0"/>
              </a:rPr>
              <a:t>San Fernando – </a:t>
            </a:r>
            <a:r>
              <a:rPr lang="en-US" sz="1500" dirty="0">
                <a:solidFill>
                  <a:schemeClr val="bg1"/>
                </a:solidFill>
                <a:latin typeface="Arial Narrow" panose="020B0606020202030204" pitchFamily="34" charset="0"/>
              </a:rPr>
              <a:t>Avoids the City of San Fernando completely</a:t>
            </a:r>
          </a:p>
          <a:p>
            <a:pPr marL="173038" lvl="0" indent="-173038">
              <a:spcBef>
                <a:spcPts val="300"/>
              </a:spcBef>
              <a:spcAft>
                <a:spcPts val="600"/>
              </a:spcAft>
            </a:pPr>
            <a:r>
              <a:rPr lang="en-US" sz="1500" dirty="0">
                <a:solidFill>
                  <a:srgbClr val="FCD41B"/>
                </a:solidFill>
                <a:latin typeface="Arial Narrow" panose="020B0606020202030204" pitchFamily="34" charset="0"/>
              </a:rPr>
              <a:t>Pacoima – </a:t>
            </a:r>
            <a:r>
              <a:rPr lang="en-US" sz="1500" dirty="0">
                <a:solidFill>
                  <a:schemeClr val="bg1"/>
                </a:solidFill>
                <a:latin typeface="Arial Narrow" panose="020B0606020202030204" pitchFamily="34" charset="0"/>
              </a:rPr>
              <a:t>Avoids most of Pacoima by traveling underground and then using the </a:t>
            </a:r>
            <a:r>
              <a:rPr lang="en-US" sz="1500" dirty="0" err="1">
                <a:solidFill>
                  <a:schemeClr val="bg1"/>
                </a:solidFill>
                <a:latin typeface="Arial Narrow" panose="020B0606020202030204" pitchFamily="34" charset="0"/>
              </a:rPr>
              <a:t>Metrolink</a:t>
            </a:r>
            <a:r>
              <a:rPr lang="en-US" sz="1500" dirty="0">
                <a:solidFill>
                  <a:schemeClr val="bg1"/>
                </a:solidFill>
                <a:latin typeface="Arial Narrow" panose="020B0606020202030204" pitchFamily="34" charset="0"/>
              </a:rPr>
              <a:t> ROW to the maximum extent possible to avoid introducing a new transportation corridor through this community </a:t>
            </a:r>
          </a:p>
          <a:p>
            <a:pPr marL="173038" lvl="0" indent="-173038">
              <a:spcBef>
                <a:spcPts val="300"/>
              </a:spcBef>
              <a:spcAft>
                <a:spcPts val="600"/>
              </a:spcAft>
            </a:pPr>
            <a:r>
              <a:rPr lang="en-US" sz="1500" dirty="0">
                <a:solidFill>
                  <a:srgbClr val="FCD41B"/>
                </a:solidFill>
                <a:latin typeface="Arial Narrow" panose="020B0606020202030204" pitchFamily="34" charset="0"/>
              </a:rPr>
              <a:t>Sun Valley – </a:t>
            </a:r>
            <a:r>
              <a:rPr lang="en-US" sz="1500" dirty="0">
                <a:solidFill>
                  <a:schemeClr val="bg1"/>
                </a:solidFill>
                <a:latin typeface="Arial Narrow" panose="020B0606020202030204" pitchFamily="34" charset="0"/>
              </a:rPr>
              <a:t>Uses the </a:t>
            </a:r>
            <a:r>
              <a:rPr lang="en-US" sz="1500" dirty="0" err="1">
                <a:solidFill>
                  <a:schemeClr val="bg1"/>
                </a:solidFill>
                <a:latin typeface="Arial Narrow" panose="020B0606020202030204" pitchFamily="34" charset="0"/>
              </a:rPr>
              <a:t>Metrolink</a:t>
            </a:r>
            <a:r>
              <a:rPr lang="en-US" sz="1500" dirty="0">
                <a:solidFill>
                  <a:schemeClr val="bg1"/>
                </a:solidFill>
                <a:latin typeface="Arial Narrow" panose="020B0606020202030204" pitchFamily="34" charset="0"/>
              </a:rPr>
              <a:t> ROW to the maximum extent possible to avoid introducing a new transportation corridor through this community </a:t>
            </a:r>
          </a:p>
          <a:p>
            <a:pPr marL="173038" lvl="0" indent="-173038">
              <a:spcBef>
                <a:spcPts val="300"/>
              </a:spcBef>
              <a:spcAft>
                <a:spcPts val="600"/>
              </a:spcAft>
            </a:pPr>
            <a:r>
              <a:rPr lang="en-US" sz="1500" dirty="0">
                <a:solidFill>
                  <a:srgbClr val="FCD41B"/>
                </a:solidFill>
                <a:latin typeface="Arial Narrow" panose="020B0606020202030204" pitchFamily="34" charset="0"/>
              </a:rPr>
              <a:t>Lakeview Terrace, Shadow Hills, Sunland/Tujunga – </a:t>
            </a:r>
            <a:r>
              <a:rPr lang="en-US" sz="1500" dirty="0">
                <a:solidFill>
                  <a:schemeClr val="bg1"/>
                </a:solidFill>
                <a:latin typeface="Arial Narrow" panose="020B0606020202030204" pitchFamily="34" charset="0"/>
              </a:rPr>
              <a:t>Avoids foothill equestrian communities completely</a:t>
            </a:r>
          </a:p>
        </p:txBody>
      </p:sp>
      <p:pic>
        <p:nvPicPr>
          <p:cNvPr id="7" name="Picture 2" descr="\\flash\Projects\Consulting Services\4297- HSR Palmdale-Burbank\Technical Reports-Memos\Visual\Background\Photos\Square One Photography\Best for PPt\ANF\ANF 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844" y="2544883"/>
            <a:ext cx="2605238" cy="1933784"/>
          </a:xfrm>
          <a:prstGeom prst="rect">
            <a:avLst/>
          </a:prstGeom>
          <a:ln>
            <a:noFill/>
          </a:ln>
          <a:effectLst>
            <a:softEdge rad="112500"/>
          </a:effectLst>
          <a:extLst/>
        </p:spPr>
      </p:pic>
      <p:pic>
        <p:nvPicPr>
          <p:cNvPr id="8" name="Picture 4" descr="\\flash\Projects\Consulting Services\4297- HSR Palmdale-Burbank\Technical Reports-Memos\Visual\Background\Photos\Square One Photography\Best for PPt\Acton\Acton Aerial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016" y="821245"/>
            <a:ext cx="2388895" cy="1463855"/>
          </a:xfrm>
          <a:prstGeom prst="rect">
            <a:avLst/>
          </a:prstGeom>
          <a:ln>
            <a:noFill/>
          </a:ln>
          <a:effectLst>
            <a:softEdge rad="112500"/>
          </a:effectLst>
          <a:extLst/>
        </p:spPr>
      </p:pic>
      <p:pic>
        <p:nvPicPr>
          <p:cNvPr id="9" name="Picture 7" descr="\\flash\Projects\Consulting Services\4297- HSR Palmdale-Burbank\Technical Reports-Memos\Visual\Background\Photos\Square One Photography\Best for PPt\Burbank Area\Burbank aeri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9662" y="4665258"/>
            <a:ext cx="2617602" cy="1745067"/>
          </a:xfrm>
          <a:prstGeom prst="rect">
            <a:avLst/>
          </a:prstGeom>
          <a:ln>
            <a:noFill/>
          </a:ln>
          <a:effectLst>
            <a:softEdge rad="112500"/>
          </a:effectLst>
          <a:extLst/>
        </p:spPr>
      </p:pic>
    </p:spTree>
    <p:extLst>
      <p:ext uri="{BB962C8B-B14F-4D97-AF65-F5344CB8AC3E}">
        <p14:creationId xmlns:p14="http://schemas.microsoft.com/office/powerpoint/2010/main" val="395581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524000" y="685800"/>
            <a:ext cx="6096000" cy="9010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sz="3600" b="1" cap="all" dirty="0">
                <a:solidFill>
                  <a:srgbClr val="FCD41B"/>
                </a:solidFill>
                <a:latin typeface="Arial Narrow" pitchFamily="34" charset="0"/>
                <a:cs typeface="+mj-cs"/>
              </a:rPr>
              <a:t>Shared Urban  Corridor</a:t>
            </a:r>
          </a:p>
          <a:p>
            <a:r>
              <a:rPr lang="en-US" sz="3600" b="1" cap="all" dirty="0">
                <a:solidFill>
                  <a:srgbClr val="FCD41B"/>
                </a:solidFill>
                <a:latin typeface="Arial Narrow" pitchFamily="34" charset="0"/>
                <a:cs typeface="+mj-cs"/>
              </a:rPr>
              <a:t>BURBANK TO LOS ANGELES</a:t>
            </a:r>
            <a:br>
              <a:rPr lang="en-US" sz="3600" b="1" cap="all" dirty="0">
                <a:solidFill>
                  <a:srgbClr val="FCD41B"/>
                </a:solidFill>
                <a:latin typeface="Arial Narrow" pitchFamily="34" charset="0"/>
                <a:cs typeface="+mj-cs"/>
              </a:rPr>
            </a:br>
            <a:r>
              <a:rPr lang="en-US" sz="3600" b="1" cap="all" dirty="0">
                <a:solidFill>
                  <a:srgbClr val="FCD41B"/>
                </a:solidFill>
                <a:latin typeface="Arial Narrow" pitchFamily="34" charset="0"/>
                <a:cs typeface="+mj-cs"/>
              </a:rPr>
              <a:t>Los  Angeles to Anaheim PROJECT SECTIONS</a:t>
            </a:r>
          </a:p>
        </p:txBody>
      </p:sp>
      <p:pic>
        <p:nvPicPr>
          <p:cNvPr id="8" name="Shape 321"/>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308" y="3012941"/>
            <a:ext cx="5597382" cy="3159259"/>
          </a:xfrm>
          <a:prstGeom prst="rect">
            <a:avLst/>
          </a:prstGeom>
          <a:ln>
            <a:noFill/>
          </a:ln>
          <a:effectLst>
            <a:softEdge rad="112500"/>
          </a:effectLst>
        </p:spPr>
      </p:pic>
    </p:spTree>
    <p:extLst>
      <p:ext uri="{BB962C8B-B14F-4D97-AF65-F5344CB8AC3E}">
        <p14:creationId xmlns:p14="http://schemas.microsoft.com/office/powerpoint/2010/main" val="3369837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67365" y="206723"/>
            <a:ext cx="8458200" cy="235636"/>
          </a:xfrm>
          <a:prstGeom prst="rect">
            <a:avLst/>
          </a:prstGeom>
          <a:noFill/>
          <a:ln>
            <a:noFill/>
          </a:ln>
        </p:spPr>
        <p:txBody>
          <a:bodyPr lIns="91425" tIns="45700" rIns="91425" bIns="45700" anchor="ctr" anchorCtr="0">
            <a:noAutofit/>
          </a:bodyPr>
          <a:lstStyle/>
          <a:p>
            <a:pPr marL="0" marR="0" lvl="0" indent="0">
              <a:lnSpc>
                <a:spcPct val="100000"/>
              </a:lnSpc>
              <a:spcBef>
                <a:spcPts val="0"/>
              </a:spcBef>
              <a:spcAft>
                <a:spcPts val="0"/>
              </a:spcAft>
              <a:buClr>
                <a:srgbClr val="FCD41B"/>
              </a:buClr>
              <a:buSzPct val="25000"/>
            </a:pPr>
            <a:r>
              <a:rPr lang="en-US" sz="2800" cap="none" dirty="0">
                <a:latin typeface="Arial Narrow"/>
              </a:rPr>
              <a:t>SOUTHERN CALIFORNIA: </a:t>
            </a:r>
            <a:r>
              <a:rPr lang="en-US" sz="2800" cap="none" dirty="0">
                <a:solidFill>
                  <a:schemeClr val="bg1"/>
                </a:solidFill>
                <a:latin typeface="Arial Narrow"/>
              </a:rPr>
              <a:t>Shared Urban Rail Corridor</a:t>
            </a:r>
            <a:endParaRPr lang="en-US" sz="2800" cap="none" dirty="0">
              <a:solidFill>
                <a:schemeClr val="bg1"/>
              </a:solidFill>
              <a:latin typeface="Arial Narrow"/>
              <a:sym typeface="Arial Narrow"/>
            </a:endParaRPr>
          </a:p>
        </p:txBody>
      </p:sp>
      <p:sp>
        <p:nvSpPr>
          <p:cNvPr id="366" name="Shape 366"/>
          <p:cNvSpPr txBox="1">
            <a:spLocks noGrp="1"/>
          </p:cNvSpPr>
          <p:nvPr>
            <p:ph type="body" idx="1"/>
          </p:nvPr>
        </p:nvSpPr>
        <p:spPr>
          <a:xfrm>
            <a:off x="367365" y="749164"/>
            <a:ext cx="5170053" cy="5982940"/>
          </a:xfrm>
          <a:prstGeom prst="rect">
            <a:avLst/>
          </a:prstGeom>
          <a:noFill/>
          <a:ln>
            <a:noFill/>
          </a:ln>
        </p:spPr>
        <p:txBody>
          <a:bodyPr lIns="91425" tIns="45700" rIns="91425" bIns="45700" anchor="t" anchorCtr="0">
            <a:noAutofit/>
          </a:bodyPr>
          <a:lstStyle/>
          <a:p>
            <a:pPr marL="228600" indent="-228600">
              <a:spcBef>
                <a:spcPts val="0"/>
              </a:spcBef>
              <a:spcAft>
                <a:spcPts val="300"/>
              </a:spcAft>
              <a:buClr>
                <a:srgbClr val="00B0F0"/>
              </a:buClr>
            </a:pPr>
            <a:r>
              <a:rPr lang="en-US" sz="1800" dirty="0">
                <a:solidFill>
                  <a:srgbClr val="FCD41B"/>
                </a:solidFill>
              </a:rPr>
              <a:t>Vital to supporting statewide and regional mobility and goods movement</a:t>
            </a:r>
          </a:p>
          <a:p>
            <a:pPr marL="571500" lvl="3" indent="-228600">
              <a:spcBef>
                <a:spcPts val="0"/>
              </a:spcBef>
              <a:spcAft>
                <a:spcPts val="300"/>
              </a:spcAft>
              <a:buClr>
                <a:srgbClr val="FCD41B"/>
              </a:buClr>
            </a:pPr>
            <a:r>
              <a:rPr lang="en-US" sz="1500" b="1" dirty="0"/>
              <a:t>Supports nation’s second busiest passenger rail line</a:t>
            </a:r>
          </a:p>
          <a:p>
            <a:pPr marL="571500" lvl="3" indent="-228600">
              <a:spcBef>
                <a:spcPts val="0"/>
              </a:spcBef>
              <a:spcAft>
                <a:spcPts val="300"/>
              </a:spcAft>
              <a:buClr>
                <a:srgbClr val="FCD41B"/>
              </a:buClr>
            </a:pPr>
            <a:r>
              <a:rPr lang="en-US" sz="1500" b="1" dirty="0"/>
              <a:t>Facilitates cargo movements to/from two of the busiest ports in the World </a:t>
            </a:r>
          </a:p>
          <a:p>
            <a:pPr marL="571500" lvl="3" indent="-228600">
              <a:spcBef>
                <a:spcPts val="0"/>
              </a:spcBef>
              <a:spcAft>
                <a:spcPts val="300"/>
              </a:spcAft>
              <a:buClr>
                <a:srgbClr val="FCD41B"/>
              </a:buClr>
            </a:pPr>
            <a:endParaRPr lang="en-US" sz="1500" b="1" dirty="0"/>
          </a:p>
          <a:p>
            <a:pPr marL="228600" indent="-228600">
              <a:spcBef>
                <a:spcPts val="0"/>
              </a:spcBef>
              <a:spcAft>
                <a:spcPts val="300"/>
              </a:spcAft>
              <a:buClr>
                <a:srgbClr val="00B0F0"/>
              </a:buClr>
            </a:pPr>
            <a:r>
              <a:rPr lang="en-US" sz="1800" dirty="0">
                <a:solidFill>
                  <a:srgbClr val="FCD41B"/>
                </a:solidFill>
              </a:rPr>
              <a:t>Current and future operators/owners are partnering to develop sensible approaches </a:t>
            </a:r>
          </a:p>
          <a:p>
            <a:pPr marL="571500" lvl="3" indent="-228600">
              <a:spcBef>
                <a:spcPts val="0"/>
              </a:spcBef>
              <a:spcAft>
                <a:spcPts val="300"/>
              </a:spcAft>
              <a:buClr>
                <a:srgbClr val="FCD41B"/>
              </a:buClr>
            </a:pPr>
            <a:r>
              <a:rPr lang="en-US" sz="1500" b="1" dirty="0"/>
              <a:t>Safety and state of good repair</a:t>
            </a:r>
          </a:p>
          <a:p>
            <a:pPr marL="571500" lvl="3" indent="-228600">
              <a:spcBef>
                <a:spcPts val="0"/>
              </a:spcBef>
              <a:spcAft>
                <a:spcPts val="300"/>
              </a:spcAft>
              <a:buClr>
                <a:srgbClr val="FCD41B"/>
              </a:buClr>
            </a:pPr>
            <a:r>
              <a:rPr lang="en-US" sz="1500" b="1" dirty="0"/>
              <a:t>Efficiency and reliability of existing rail services</a:t>
            </a:r>
          </a:p>
          <a:p>
            <a:pPr marL="571500" lvl="3" indent="-228600">
              <a:spcBef>
                <a:spcPts val="0"/>
              </a:spcBef>
              <a:spcAft>
                <a:spcPts val="300"/>
              </a:spcAft>
              <a:buClr>
                <a:srgbClr val="FCD41B"/>
              </a:buClr>
            </a:pPr>
            <a:r>
              <a:rPr lang="en-US" sz="1500" b="1" dirty="0"/>
              <a:t>Reducing operating costs</a:t>
            </a:r>
          </a:p>
          <a:p>
            <a:pPr marL="571500" lvl="3" indent="-228600">
              <a:spcBef>
                <a:spcPts val="0"/>
              </a:spcBef>
              <a:spcAft>
                <a:spcPts val="300"/>
              </a:spcAft>
              <a:buClr>
                <a:srgbClr val="FCD41B"/>
              </a:buClr>
            </a:pPr>
            <a:r>
              <a:rPr lang="en-US" sz="1500" b="1" dirty="0"/>
              <a:t>Introducing future high-speed rail service</a:t>
            </a:r>
          </a:p>
          <a:p>
            <a:pPr marL="571500" lvl="3" indent="-228600">
              <a:spcBef>
                <a:spcPts val="0"/>
              </a:spcBef>
              <a:spcAft>
                <a:spcPts val="300"/>
              </a:spcAft>
              <a:buClr>
                <a:srgbClr val="FCD41B"/>
              </a:buClr>
            </a:pPr>
            <a:endParaRPr lang="en-US" sz="1500" b="1" dirty="0"/>
          </a:p>
          <a:p>
            <a:pPr marL="228600" indent="-228600"/>
            <a:r>
              <a:rPr lang="en-US" sz="1800" dirty="0">
                <a:solidFill>
                  <a:srgbClr val="FCD41B"/>
                </a:solidFill>
              </a:rPr>
              <a:t>Unlocking full potential of urban corridor network</a:t>
            </a:r>
          </a:p>
          <a:p>
            <a:pPr marL="571500" lvl="3" indent="-228600">
              <a:spcBef>
                <a:spcPts val="0"/>
              </a:spcBef>
              <a:spcAft>
                <a:spcPts val="300"/>
              </a:spcAft>
              <a:buClr>
                <a:srgbClr val="FCD41B"/>
              </a:buClr>
            </a:pPr>
            <a:r>
              <a:rPr lang="en-US" sz="1500" b="1" dirty="0"/>
              <a:t>Strengthens mobility</a:t>
            </a:r>
          </a:p>
          <a:p>
            <a:pPr marL="571500" lvl="3" indent="-228600">
              <a:spcBef>
                <a:spcPts val="0"/>
              </a:spcBef>
              <a:spcAft>
                <a:spcPts val="300"/>
              </a:spcAft>
              <a:buClr>
                <a:srgbClr val="FCD41B"/>
              </a:buClr>
            </a:pPr>
            <a:r>
              <a:rPr lang="en-US" sz="1500" b="1" dirty="0"/>
              <a:t>Yields economic growth for entire region</a:t>
            </a:r>
          </a:p>
          <a:p>
            <a:pPr marL="571500" lvl="3" indent="-228600">
              <a:spcBef>
                <a:spcPts val="0"/>
              </a:spcBef>
              <a:spcAft>
                <a:spcPts val="300"/>
              </a:spcAft>
              <a:buClr>
                <a:srgbClr val="FCD41B"/>
              </a:buClr>
            </a:pPr>
            <a:r>
              <a:rPr lang="en-US" sz="1500" b="1" dirty="0"/>
              <a:t>Improves air quality/reduces greenhouse gas emissions</a:t>
            </a:r>
          </a:p>
          <a:p>
            <a:pPr marL="571500" lvl="3" indent="-228600">
              <a:spcBef>
                <a:spcPts val="0"/>
              </a:spcBef>
              <a:spcAft>
                <a:spcPts val="300"/>
              </a:spcAft>
              <a:buClr>
                <a:srgbClr val="FCD41B"/>
              </a:buClr>
            </a:pPr>
            <a:r>
              <a:rPr lang="en-US" sz="1500" b="1" dirty="0"/>
              <a:t>Includes projects that ultimately span the entire region</a:t>
            </a:r>
          </a:p>
          <a:p>
            <a:pPr marL="571500" lvl="3" indent="-228600">
              <a:spcBef>
                <a:spcPts val="0"/>
              </a:spcBef>
              <a:spcAft>
                <a:spcPts val="300"/>
              </a:spcAft>
              <a:buClr>
                <a:srgbClr val="FCD41B"/>
              </a:buClr>
            </a:pPr>
            <a:endParaRPr lang="en-US" sz="1500" b="1" dirty="0"/>
          </a:p>
          <a:p>
            <a:pPr marL="228600" indent="-228600"/>
            <a:r>
              <a:rPr lang="en-US" sz="1800" dirty="0">
                <a:solidFill>
                  <a:srgbClr val="FCD41B"/>
                </a:solidFill>
              </a:rPr>
              <a:t>Full HSR Phase 1 system will carry an estimated     40 million riders annually by 2040</a:t>
            </a:r>
          </a:p>
        </p:txBody>
      </p:sp>
      <p:sp>
        <p:nvSpPr>
          <p:cNvPr id="23" name="Rectangle 22">
            <a:extLst>
              <a:ext uri="{FF2B5EF4-FFF2-40B4-BE49-F238E27FC236}">
                <a16:creationId xmlns:a16="http://schemas.microsoft.com/office/drawing/2014/main" id="{8F3D08D3-2E27-4F6A-BF0B-4C9B074C9930}"/>
              </a:ext>
            </a:extLst>
          </p:cNvPr>
          <p:cNvSpPr/>
          <p:nvPr/>
        </p:nvSpPr>
        <p:spPr>
          <a:xfrm>
            <a:off x="5605272" y="1049902"/>
            <a:ext cx="3347346" cy="553209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53919EF9-4A93-4C23-9C0F-11452529EF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94" t="8208" r="24716" b="4733"/>
          <a:stretch/>
        </p:blipFill>
        <p:spPr>
          <a:xfrm>
            <a:off x="5408996" y="1059427"/>
            <a:ext cx="3739896" cy="5394960"/>
          </a:xfrm>
          <a:prstGeom prst="rect">
            <a:avLst/>
          </a:prstGeom>
        </p:spPr>
      </p:pic>
      <p:sp>
        <p:nvSpPr>
          <p:cNvPr id="6" name="TextBox 5"/>
          <p:cNvSpPr txBox="1"/>
          <p:nvPr/>
        </p:nvSpPr>
        <p:spPr>
          <a:xfrm>
            <a:off x="5605272" y="720873"/>
            <a:ext cx="3347345" cy="338554"/>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SHARED CORRIDOR</a:t>
            </a:r>
          </a:p>
        </p:txBody>
      </p:sp>
    </p:spTree>
    <p:extLst>
      <p:ext uri="{BB962C8B-B14F-4D97-AF65-F5344CB8AC3E}">
        <p14:creationId xmlns:p14="http://schemas.microsoft.com/office/powerpoint/2010/main" val="190597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997D16-9859-4419-A608-9E2C28F24182}"/>
              </a:ext>
            </a:extLst>
          </p:cNvPr>
          <p:cNvSpPr>
            <a:spLocks noGrp="1"/>
          </p:cNvSpPr>
          <p:nvPr>
            <p:ph type="title"/>
          </p:nvPr>
        </p:nvSpPr>
        <p:spPr/>
        <p:txBody>
          <a:bodyPr>
            <a:normAutofit fontScale="90000"/>
          </a:bodyPr>
          <a:lstStyle/>
          <a:p>
            <a:r>
              <a:rPr lang="en-US" dirty="0"/>
              <a:t>COMPLEMENTARY PLANNING SUPPORTS MOBILITY ENHANCEMENTS ACROSS ENTIRE REGION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4" y="1360366"/>
            <a:ext cx="9265017" cy="5211186"/>
          </a:xfrm>
          <a:prstGeom prst="rect">
            <a:avLst/>
          </a:prstGeom>
        </p:spPr>
      </p:pic>
    </p:spTree>
    <p:extLst>
      <p:ext uri="{BB962C8B-B14F-4D97-AF65-F5344CB8AC3E}">
        <p14:creationId xmlns:p14="http://schemas.microsoft.com/office/powerpoint/2010/main" val="331369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buSzPct val="25000"/>
            </a:pPr>
            <a:r>
              <a:rPr lang="en-US" sz="2800" dirty="0"/>
              <a:t>Shared Corridor FEATURES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7625" b="51163"/>
          <a:stretch/>
        </p:blipFill>
        <p:spPr>
          <a:xfrm>
            <a:off x="4905454" y="875361"/>
            <a:ext cx="1928001" cy="2286000"/>
          </a:xfrm>
          <a:prstGeom prst="rect">
            <a:avLst/>
          </a:prstGeom>
          <a:ln>
            <a:noFill/>
          </a:ln>
          <a:effectLst/>
        </p:spPr>
      </p:pic>
      <p:pic>
        <p:nvPicPr>
          <p:cNvPr id="13" name="Picture 12"/>
          <p:cNvPicPr>
            <a:picLocks/>
          </p:cNvPicPr>
          <p:nvPr/>
        </p:nvPicPr>
        <p:blipFill rotWithShape="1">
          <a:blip r:embed="rId4" cstate="print">
            <a:extLst>
              <a:ext uri="{28A0092B-C50C-407E-A947-70E740481C1C}">
                <a14:useLocalDpi xmlns:a14="http://schemas.microsoft.com/office/drawing/2010/main" val="0"/>
              </a:ext>
            </a:extLst>
          </a:blip>
          <a:srcRect l="1445" t="43422" r="58370" b="11628"/>
          <a:stretch/>
        </p:blipFill>
        <p:spPr>
          <a:xfrm>
            <a:off x="6992323" y="875361"/>
            <a:ext cx="1929384" cy="2286000"/>
          </a:xfrm>
          <a:prstGeom prst="rect">
            <a:avLst/>
          </a:prstGeom>
          <a:ln>
            <a:noFill/>
          </a:ln>
          <a:effectLst/>
        </p:spPr>
      </p:pic>
      <p:sp>
        <p:nvSpPr>
          <p:cNvPr id="14" name="TextBox 13"/>
          <p:cNvSpPr txBox="1"/>
          <p:nvPr/>
        </p:nvSpPr>
        <p:spPr>
          <a:xfrm>
            <a:off x="5014317" y="3161361"/>
            <a:ext cx="1710274" cy="220189"/>
          </a:xfrm>
          <a:prstGeom prst="rect">
            <a:avLst/>
          </a:prstGeom>
          <a:noFill/>
        </p:spPr>
        <p:txBody>
          <a:bodyPr wrap="square" rtlCol="0">
            <a:spAutoFit/>
          </a:bodyPr>
          <a:lstStyle/>
          <a:p>
            <a:pPr algn="ctr"/>
            <a:r>
              <a:rPr lang="en-US" sz="1200" dirty="0">
                <a:solidFill>
                  <a:srgbClr val="FFFFFF"/>
                </a:solidFill>
                <a:latin typeface="Arial Narrow" panose="020B0606020202030204" pitchFamily="34" charset="0"/>
              </a:rPr>
              <a:t>Early Earthquake Warning</a:t>
            </a:r>
          </a:p>
        </p:txBody>
      </p:sp>
      <p:sp>
        <p:nvSpPr>
          <p:cNvPr id="15" name="TextBox 14"/>
          <p:cNvSpPr txBox="1"/>
          <p:nvPr/>
        </p:nvSpPr>
        <p:spPr>
          <a:xfrm>
            <a:off x="6996575" y="3174032"/>
            <a:ext cx="1818819" cy="276999"/>
          </a:xfrm>
          <a:prstGeom prst="rect">
            <a:avLst/>
          </a:prstGeom>
          <a:noFill/>
        </p:spPr>
        <p:txBody>
          <a:bodyPr wrap="square" rtlCol="0">
            <a:spAutoFit/>
          </a:bodyPr>
          <a:lstStyle/>
          <a:p>
            <a:pPr algn="ctr"/>
            <a:r>
              <a:rPr lang="en-US" sz="1200" dirty="0">
                <a:solidFill>
                  <a:srgbClr val="FFFFFF"/>
                </a:solidFill>
                <a:latin typeface="Arial Narrow" panose="020B0606020202030204" pitchFamily="34" charset="0"/>
              </a:rPr>
              <a:t>Corridor Protection</a:t>
            </a:r>
          </a:p>
        </p:txBody>
      </p:sp>
      <p:sp>
        <p:nvSpPr>
          <p:cNvPr id="20" name="Shape 366">
            <a:extLst>
              <a:ext uri="{FF2B5EF4-FFF2-40B4-BE49-F238E27FC236}">
                <a16:creationId xmlns:a16="http://schemas.microsoft.com/office/drawing/2014/main" id="{283CF699-68D6-482E-A8E3-97557F82FF73}"/>
              </a:ext>
            </a:extLst>
          </p:cNvPr>
          <p:cNvSpPr txBox="1">
            <a:spLocks/>
          </p:cNvSpPr>
          <p:nvPr/>
        </p:nvSpPr>
        <p:spPr>
          <a:xfrm>
            <a:off x="345828" y="749480"/>
            <a:ext cx="4287642" cy="578954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177800" marR="0" lvl="0" indent="127000" algn="l" rtl="0">
              <a:lnSpc>
                <a:spcPct val="100000"/>
              </a:lnSpc>
              <a:spcBef>
                <a:spcPts val="480"/>
              </a:spcBef>
              <a:spcAft>
                <a:spcPts val="0"/>
              </a:spcAft>
              <a:buClr>
                <a:srgbClr val="0AAEFA"/>
              </a:buClr>
              <a:buSzPct val="100000"/>
              <a:buFont typeface="Arial"/>
              <a:buChar char="•"/>
              <a:defRPr sz="2400" b="1" i="0" u="none" strike="noStrike" cap="none">
                <a:solidFill>
                  <a:schemeClr val="lt1"/>
                </a:solidFill>
                <a:latin typeface="Arial Narrow"/>
                <a:ea typeface="Arial Narrow"/>
                <a:cs typeface="Arial Narrow"/>
                <a:sym typeface="Arial Narrow"/>
              </a:defRPr>
            </a:lvl1pPr>
            <a:lvl2pPr marL="292100" marR="0" lvl="1" indent="101600" algn="l" rtl="0">
              <a:lnSpc>
                <a:spcPct val="100000"/>
              </a:lnSpc>
              <a:spcBef>
                <a:spcPts val="440"/>
              </a:spcBef>
              <a:spcAft>
                <a:spcPts val="0"/>
              </a:spcAft>
              <a:buClr>
                <a:srgbClr val="FCD41B"/>
              </a:buClr>
              <a:buSzPct val="100000"/>
              <a:buFont typeface="Arial Narrow"/>
              <a:buChar char="»"/>
              <a:defRPr sz="2200" b="0" i="0" u="none" strike="noStrike" cap="none">
                <a:solidFill>
                  <a:schemeClr val="lt1"/>
                </a:solidFill>
                <a:latin typeface="Arial Narrow"/>
                <a:ea typeface="Arial Narrow"/>
                <a:cs typeface="Arial Narrow"/>
                <a:sym typeface="Arial Narrow"/>
              </a:defRPr>
            </a:lvl2pPr>
            <a:lvl3pPr marL="406400" marR="0" lvl="2" indent="101600" algn="l" rtl="0">
              <a:lnSpc>
                <a:spcPct val="100000"/>
              </a:lnSpc>
              <a:spcBef>
                <a:spcPts val="440"/>
              </a:spcBef>
              <a:spcAft>
                <a:spcPts val="0"/>
              </a:spcAft>
              <a:buClr>
                <a:schemeClr val="lt1"/>
              </a:buClr>
              <a:buSzPct val="100000"/>
              <a:buFont typeface="Arial"/>
              <a:buChar char="•"/>
              <a:defRPr sz="2200" b="0" i="0" u="none" strike="noStrike" cap="none">
                <a:solidFill>
                  <a:schemeClr val="lt1"/>
                </a:solidFill>
                <a:latin typeface="Arial Narrow"/>
                <a:ea typeface="Arial Narrow"/>
                <a:cs typeface="Arial Narrow"/>
                <a:sym typeface="Arial Narrow"/>
              </a:defRPr>
            </a:lvl3pPr>
            <a:lvl4pPr marL="520700" marR="0" lvl="3" indent="101600" algn="l" rtl="0">
              <a:lnSpc>
                <a:spcPct val="100000"/>
              </a:lnSpc>
              <a:spcBef>
                <a:spcPts val="440"/>
              </a:spcBef>
              <a:spcAft>
                <a:spcPts val="0"/>
              </a:spcAft>
              <a:buClr>
                <a:srgbClr val="0AAEFA"/>
              </a:buClr>
              <a:buSzPct val="100000"/>
              <a:buFont typeface="Arial Narrow"/>
              <a:buChar char="»"/>
              <a:defRPr sz="2200" b="0" i="0" u="none" strike="noStrike" cap="none">
                <a:solidFill>
                  <a:schemeClr val="lt1"/>
                </a:solidFill>
                <a:latin typeface="Arial Narrow"/>
                <a:ea typeface="Arial Narrow"/>
                <a:cs typeface="Arial Narrow"/>
                <a:sym typeface="Arial Narrow"/>
              </a:defRPr>
            </a:lvl4pPr>
            <a:lvl5pPr marL="635000" marR="0" lvl="4" indent="101600" algn="l" rtl="0">
              <a:lnSpc>
                <a:spcPct val="100000"/>
              </a:lnSpc>
              <a:spcBef>
                <a:spcPts val="440"/>
              </a:spcBef>
              <a:spcAft>
                <a:spcPts val="0"/>
              </a:spcAft>
              <a:buClr>
                <a:srgbClr val="FCD41B"/>
              </a:buClr>
              <a:buSzPct val="100000"/>
              <a:buFont typeface="Arial"/>
              <a:buChar char="•"/>
              <a:defRPr sz="2200" b="0" i="0" u="none" strike="noStrike" cap="none">
                <a:solidFill>
                  <a:schemeClr val="lt1"/>
                </a:solidFill>
                <a:latin typeface="Arial Narrow"/>
                <a:ea typeface="Arial Narrow"/>
                <a:cs typeface="Arial Narrow"/>
                <a:sym typeface="Arial Narrow"/>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pPr marL="282575" indent="-282575">
              <a:spcBef>
                <a:spcPts val="0"/>
              </a:spcBef>
              <a:spcAft>
                <a:spcPts val="600"/>
              </a:spcAft>
              <a:buClr>
                <a:srgbClr val="00B0F0"/>
              </a:buClr>
            </a:pPr>
            <a:r>
              <a:rPr lang="en-US" sz="2200" dirty="0">
                <a:solidFill>
                  <a:srgbClr val="FCD41B"/>
                </a:solidFill>
              </a:rPr>
              <a:t>Corridor Protection/Detection</a:t>
            </a:r>
          </a:p>
          <a:p>
            <a:pPr marL="515938" lvl="4" indent="-228600">
              <a:spcBef>
                <a:spcPts val="0"/>
              </a:spcBef>
              <a:spcAft>
                <a:spcPts val="600"/>
              </a:spcAft>
              <a:buFont typeface="Arial Narrow" panose="020B0606020202030204" pitchFamily="34" charset="0"/>
              <a:buChar char="»"/>
              <a:tabLst>
                <a:tab pos="2968625" algn="r"/>
              </a:tabLst>
            </a:pPr>
            <a:r>
              <a:rPr lang="en-US" sz="1600" dirty="0"/>
              <a:t>Fencing</a:t>
            </a:r>
          </a:p>
          <a:p>
            <a:pPr marL="515938" lvl="4" indent="-228600">
              <a:spcBef>
                <a:spcPts val="0"/>
              </a:spcBef>
              <a:spcAft>
                <a:spcPts val="600"/>
              </a:spcAft>
              <a:buFont typeface="Arial Narrow" panose="020B0606020202030204" pitchFamily="34" charset="0"/>
              <a:buChar char="»"/>
              <a:tabLst>
                <a:tab pos="2968625" algn="r"/>
              </a:tabLst>
            </a:pPr>
            <a:r>
              <a:rPr lang="en-US" sz="1600" dirty="0"/>
              <a:t>Walls</a:t>
            </a:r>
          </a:p>
          <a:p>
            <a:pPr marL="515938" lvl="4" indent="-228600">
              <a:spcBef>
                <a:spcPts val="0"/>
              </a:spcBef>
              <a:spcAft>
                <a:spcPts val="600"/>
              </a:spcAft>
              <a:buFont typeface="Arial Narrow" panose="020B0606020202030204" pitchFamily="34" charset="0"/>
              <a:buChar char="»"/>
              <a:tabLst>
                <a:tab pos="2968625" algn="r"/>
              </a:tabLst>
            </a:pPr>
            <a:r>
              <a:rPr lang="en-US" sz="1600" dirty="0" err="1"/>
              <a:t>Soundwalls</a:t>
            </a:r>
            <a:endParaRPr lang="en-US" sz="1600" dirty="0"/>
          </a:p>
          <a:p>
            <a:pPr marL="228600" indent="-228600">
              <a:spcBef>
                <a:spcPts val="0"/>
              </a:spcBef>
              <a:spcAft>
                <a:spcPts val="600"/>
              </a:spcAft>
              <a:buFont typeface="Arial" panose="020B0604020202020204" pitchFamily="34" charset="0"/>
              <a:buChar char="•"/>
            </a:pPr>
            <a:r>
              <a:rPr lang="en-US" sz="2200" dirty="0">
                <a:solidFill>
                  <a:srgbClr val="FCD41B"/>
                </a:solidFill>
              </a:rPr>
              <a:t>Positive Train Control</a:t>
            </a:r>
          </a:p>
          <a:p>
            <a:pPr marL="515938" lvl="4" indent="-228600">
              <a:spcBef>
                <a:spcPts val="0"/>
              </a:spcBef>
              <a:spcAft>
                <a:spcPts val="600"/>
              </a:spcAft>
              <a:buFont typeface="Arial Narrow" panose="020B0606020202030204" pitchFamily="34" charset="0"/>
              <a:buChar char="»"/>
              <a:tabLst>
                <a:tab pos="2968625" algn="r"/>
              </a:tabLst>
            </a:pPr>
            <a:r>
              <a:rPr lang="en-US" sz="1600" dirty="0"/>
              <a:t>Restricts speed limits and serves as fail safe system</a:t>
            </a:r>
          </a:p>
          <a:p>
            <a:pPr marL="515938" lvl="4" indent="-228600">
              <a:spcBef>
                <a:spcPts val="0"/>
              </a:spcBef>
              <a:spcAft>
                <a:spcPts val="600"/>
              </a:spcAft>
              <a:buFont typeface="Arial Narrow" panose="020B0606020202030204" pitchFamily="34" charset="0"/>
              <a:buChar char="»"/>
              <a:tabLst>
                <a:tab pos="2968625" algn="r"/>
              </a:tabLst>
            </a:pPr>
            <a:r>
              <a:rPr lang="en-US" sz="1600" dirty="0"/>
              <a:t>Takes over system preventing running red signals </a:t>
            </a:r>
            <a:endParaRPr lang="en-US" sz="2200" dirty="0">
              <a:solidFill>
                <a:srgbClr val="FCD41B"/>
              </a:solidFill>
            </a:endParaRPr>
          </a:p>
          <a:p>
            <a:pPr marL="282575" indent="-282575">
              <a:spcBef>
                <a:spcPts val="0"/>
              </a:spcBef>
              <a:spcAft>
                <a:spcPts val="600"/>
              </a:spcAft>
              <a:buClr>
                <a:srgbClr val="00B0F0"/>
              </a:buClr>
            </a:pPr>
            <a:r>
              <a:rPr lang="en-US" sz="2200" dirty="0">
                <a:solidFill>
                  <a:srgbClr val="FCD41B"/>
                </a:solidFill>
              </a:rPr>
              <a:t>Early Earthquake Warning System</a:t>
            </a:r>
          </a:p>
          <a:p>
            <a:pPr marL="515938" lvl="4" indent="-228600">
              <a:spcBef>
                <a:spcPts val="0"/>
              </a:spcBef>
              <a:spcAft>
                <a:spcPts val="600"/>
              </a:spcAft>
              <a:buFont typeface="Arial Narrow" panose="020B0606020202030204" pitchFamily="34" charset="0"/>
              <a:buChar char="»"/>
              <a:tabLst>
                <a:tab pos="2968625" algn="r"/>
              </a:tabLst>
            </a:pPr>
            <a:r>
              <a:rPr lang="en-US" sz="1600" dirty="0"/>
              <a:t>Detects initial wave produced by a seismic event</a:t>
            </a:r>
          </a:p>
          <a:p>
            <a:pPr marL="515938" lvl="4" indent="-228600">
              <a:spcBef>
                <a:spcPts val="0"/>
              </a:spcBef>
              <a:spcAft>
                <a:spcPts val="600"/>
              </a:spcAft>
              <a:buFont typeface="Arial Narrow" panose="020B0606020202030204" pitchFamily="34" charset="0"/>
              <a:buChar char="»"/>
              <a:tabLst>
                <a:tab pos="2968625" algn="r"/>
              </a:tabLst>
            </a:pPr>
            <a:r>
              <a:rPr lang="en-US" sz="1600" dirty="0"/>
              <a:t>Immediately cuts off power to trains</a:t>
            </a:r>
          </a:p>
          <a:p>
            <a:pPr marL="282575" lvl="3" indent="-282575">
              <a:spcBef>
                <a:spcPts val="0"/>
              </a:spcBef>
              <a:spcAft>
                <a:spcPts val="600"/>
              </a:spcAft>
              <a:buClr>
                <a:srgbClr val="00B0F0"/>
              </a:buClr>
              <a:buFont typeface="Arial"/>
              <a:buChar char="•"/>
              <a:tabLst>
                <a:tab pos="2968625" algn="r"/>
              </a:tabLst>
            </a:pPr>
            <a:r>
              <a:rPr lang="en-US" b="1" dirty="0">
                <a:solidFill>
                  <a:srgbClr val="FCD41B"/>
                </a:solidFill>
              </a:rPr>
              <a:t>New and/or Shared Stations</a:t>
            </a:r>
          </a:p>
          <a:p>
            <a:pPr marL="515938" lvl="4" indent="-228600">
              <a:spcBef>
                <a:spcPts val="0"/>
              </a:spcBef>
              <a:spcAft>
                <a:spcPts val="600"/>
              </a:spcAft>
              <a:buFont typeface="Arial Narrow" panose="020B0606020202030204" pitchFamily="34" charset="0"/>
              <a:buChar char="»"/>
              <a:tabLst>
                <a:tab pos="2968625" algn="r"/>
              </a:tabLst>
            </a:pPr>
            <a:r>
              <a:rPr lang="en-US" sz="1600" dirty="0"/>
              <a:t>Catalyst for housing/development</a:t>
            </a:r>
          </a:p>
          <a:p>
            <a:pPr marL="282575" lvl="3" indent="-282575">
              <a:spcBef>
                <a:spcPts val="0"/>
              </a:spcBef>
              <a:spcAft>
                <a:spcPts val="600"/>
              </a:spcAft>
              <a:buClr>
                <a:srgbClr val="00B0F0"/>
              </a:buClr>
              <a:buFont typeface="Arial"/>
              <a:buChar char="•"/>
              <a:tabLst>
                <a:tab pos="2968625" algn="r"/>
              </a:tabLst>
            </a:pPr>
            <a:r>
              <a:rPr lang="en-US" b="1" dirty="0">
                <a:solidFill>
                  <a:srgbClr val="FCD41B"/>
                </a:solidFill>
              </a:rPr>
              <a:t>Maintenance Facilities </a:t>
            </a:r>
          </a:p>
          <a:p>
            <a:pPr marL="515938" lvl="4" indent="-228600">
              <a:spcBef>
                <a:spcPts val="0"/>
              </a:spcBef>
              <a:spcAft>
                <a:spcPts val="600"/>
              </a:spcAft>
              <a:buFont typeface="Arial Narrow" panose="020B0606020202030204" pitchFamily="34" charset="0"/>
              <a:buChar char="»"/>
              <a:tabLst>
                <a:tab pos="2968625" algn="r"/>
              </a:tabLst>
            </a:pPr>
            <a:r>
              <a:rPr lang="en-US" sz="1600" dirty="0"/>
              <a:t>New skilled jobs</a:t>
            </a:r>
          </a:p>
          <a:p>
            <a:pPr marL="1828800" indent="0">
              <a:lnSpc>
                <a:spcPct val="120000"/>
              </a:lnSpc>
              <a:spcBef>
                <a:spcPts val="0"/>
              </a:spcBef>
              <a:spcAft>
                <a:spcPts val="600"/>
              </a:spcAft>
              <a:buFont typeface="Arial"/>
              <a:buNone/>
            </a:pPr>
            <a:endParaRPr lang="en-US" sz="2000" dirty="0"/>
          </a:p>
          <a:p>
            <a:pPr marL="280988" lvl="1" indent="0">
              <a:lnSpc>
                <a:spcPct val="110000"/>
              </a:lnSpc>
              <a:spcBef>
                <a:spcPts val="0"/>
              </a:spcBef>
              <a:spcAft>
                <a:spcPts val="600"/>
              </a:spcAft>
              <a:buFont typeface="Arial Narrow"/>
              <a:buNone/>
            </a:pPr>
            <a:endParaRPr lang="en-US" sz="1800"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7424" y="4039906"/>
            <a:ext cx="2956853" cy="2217640"/>
          </a:xfrm>
          <a:prstGeom prst="rect">
            <a:avLst/>
          </a:prstGeom>
          <a:noFill/>
          <a:effectLst>
            <a:softEdge rad="63500"/>
          </a:effectLst>
        </p:spPr>
      </p:pic>
      <p:sp>
        <p:nvSpPr>
          <p:cNvPr id="18" name="TextBox 17"/>
          <p:cNvSpPr txBox="1"/>
          <p:nvPr/>
        </p:nvSpPr>
        <p:spPr>
          <a:xfrm>
            <a:off x="5990713" y="6257546"/>
            <a:ext cx="1710274" cy="276999"/>
          </a:xfrm>
          <a:prstGeom prst="rect">
            <a:avLst/>
          </a:prstGeom>
          <a:noFill/>
        </p:spPr>
        <p:txBody>
          <a:bodyPr wrap="square" rtlCol="0">
            <a:spAutoFit/>
          </a:bodyPr>
          <a:lstStyle/>
          <a:p>
            <a:pPr algn="ctr"/>
            <a:r>
              <a:rPr lang="en-US" sz="1200" dirty="0">
                <a:solidFill>
                  <a:srgbClr val="FFFFFF"/>
                </a:solidFill>
                <a:latin typeface="Arial Narrow" panose="020B0606020202030204" pitchFamily="34" charset="0"/>
              </a:rPr>
              <a:t>Soundwall Example</a:t>
            </a:r>
          </a:p>
        </p:txBody>
      </p:sp>
    </p:spTree>
    <p:extLst>
      <p:ext uri="{BB962C8B-B14F-4D97-AF65-F5344CB8AC3E}">
        <p14:creationId xmlns:p14="http://schemas.microsoft.com/office/powerpoint/2010/main" val="268467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076475-9B66-430E-8397-357A9C749DAE}"/>
              </a:ext>
            </a:extLst>
          </p:cNvPr>
          <p:cNvSpPr>
            <a:spLocks noGrp="1"/>
          </p:cNvSpPr>
          <p:nvPr>
            <p:ph type="title"/>
          </p:nvPr>
        </p:nvSpPr>
        <p:spPr/>
        <p:txBody>
          <a:bodyPr>
            <a:normAutofit/>
          </a:bodyPr>
          <a:lstStyle/>
          <a:p>
            <a:r>
              <a:rPr lang="en-US" sz="2800" dirty="0"/>
              <a:t>Burbank to Los Angeles</a:t>
            </a:r>
          </a:p>
        </p:txBody>
      </p:sp>
      <p:sp>
        <p:nvSpPr>
          <p:cNvPr id="11" name="Rectangle 10">
            <a:extLst>
              <a:ext uri="{FF2B5EF4-FFF2-40B4-BE49-F238E27FC236}">
                <a16:creationId xmlns:a16="http://schemas.microsoft.com/office/drawing/2014/main" id="{FFA4EB4C-A3D5-4DCC-940A-C631335016CC}"/>
              </a:ext>
            </a:extLst>
          </p:cNvPr>
          <p:cNvSpPr/>
          <p:nvPr/>
        </p:nvSpPr>
        <p:spPr>
          <a:xfrm>
            <a:off x="0" y="6591003"/>
            <a:ext cx="9144000" cy="276999"/>
          </a:xfrm>
          <a:prstGeom prst="rect">
            <a:avLst/>
          </a:prstGeom>
        </p:spPr>
        <p:txBody>
          <a:bodyPr wrap="square">
            <a:spAutoFit/>
          </a:bodyPr>
          <a:lstStyle/>
          <a:p>
            <a:pPr algn="r"/>
            <a:r>
              <a:rPr lang="en-US" sz="1200" i="1" dirty="0">
                <a:solidFill>
                  <a:schemeClr val="bg1"/>
                </a:solidFill>
                <a:latin typeface="Arial Narrow" panose="020B0606020202030204" pitchFamily="34" charset="0"/>
              </a:rPr>
              <a:t>* Some grade separations could be completed prior to HSR operations as independent early investment projects.  </a:t>
            </a:r>
          </a:p>
        </p:txBody>
      </p:sp>
      <p:pic>
        <p:nvPicPr>
          <p:cNvPr id="6" name="Picture 5">
            <a:extLst>
              <a:ext uri="{FF2B5EF4-FFF2-40B4-BE49-F238E27FC236}">
                <a16:creationId xmlns:a16="http://schemas.microsoft.com/office/drawing/2014/main" id="{29F01399-2242-4452-8EA6-14F0D7360D7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19651" y="914400"/>
            <a:ext cx="4223974" cy="5393689"/>
          </a:xfrm>
          <a:prstGeom prst="rect">
            <a:avLst/>
          </a:prstGeom>
        </p:spPr>
      </p:pic>
      <p:sp>
        <p:nvSpPr>
          <p:cNvPr id="7" name="Content Placeholder 6"/>
          <p:cNvSpPr txBox="1">
            <a:spLocks/>
          </p:cNvSpPr>
          <p:nvPr/>
        </p:nvSpPr>
        <p:spPr>
          <a:xfrm>
            <a:off x="342900" y="914400"/>
            <a:ext cx="4476751" cy="5410200"/>
          </a:xfrm>
          <a:prstGeom prst="rect">
            <a:avLst/>
          </a:prstGeom>
        </p:spPr>
        <p:txBody>
          <a:bodyPr>
            <a:normAutofit fontScale="92500" lnSpcReduction="20000"/>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bg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bg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CD41B"/>
                </a:solidFill>
              </a:rPr>
              <a:t>Approximately 14 miles</a:t>
            </a:r>
          </a:p>
          <a:p>
            <a:r>
              <a:rPr lang="en-US" dirty="0">
                <a:solidFill>
                  <a:srgbClr val="FCD41B"/>
                </a:solidFill>
              </a:rPr>
              <a:t>Two Stations</a:t>
            </a:r>
          </a:p>
          <a:p>
            <a:pPr marL="509588" lvl="1" indent="-339725"/>
            <a:r>
              <a:rPr lang="en-US" sz="2100" dirty="0"/>
              <a:t>Burbank Airport Station below-ground</a:t>
            </a:r>
          </a:p>
          <a:p>
            <a:pPr marL="509588" lvl="1" indent="-339725"/>
            <a:r>
              <a:rPr lang="en-US" sz="2100" dirty="0"/>
              <a:t>Los Angeles Union Station at-grade</a:t>
            </a:r>
          </a:p>
          <a:p>
            <a:r>
              <a:rPr lang="en-US" dirty="0">
                <a:solidFill>
                  <a:srgbClr val="FCD41B"/>
                </a:solidFill>
              </a:rPr>
              <a:t>Trackwork</a:t>
            </a:r>
          </a:p>
          <a:p>
            <a:pPr marL="509588" lvl="1" indent="-339725"/>
            <a:r>
              <a:rPr lang="en-US" sz="2100" dirty="0"/>
              <a:t>Below-ground portion outside rail corridor near Hollywood Burbank Airport</a:t>
            </a:r>
          </a:p>
          <a:p>
            <a:pPr marL="509588" lvl="1" indent="-339725"/>
            <a:r>
              <a:rPr lang="en-US" sz="2100" dirty="0"/>
              <a:t>At-grade throughout remainder of corridor</a:t>
            </a:r>
          </a:p>
          <a:p>
            <a:pPr marL="509588" lvl="1" indent="-339725"/>
            <a:r>
              <a:rPr lang="en-US" sz="2100" dirty="0"/>
              <a:t>Shared corridor with LOSSAN, Metrolink, Amtrak, and UPRR</a:t>
            </a:r>
          </a:p>
          <a:p>
            <a:pPr marL="509588" lvl="1" indent="-339725"/>
            <a:r>
              <a:rPr lang="en-US" sz="2100" dirty="0"/>
              <a:t>Shift existing tracks to north/east for freight movement</a:t>
            </a:r>
          </a:p>
          <a:p>
            <a:pPr marL="509588" lvl="1" indent="-339725"/>
            <a:r>
              <a:rPr lang="en-US" sz="2100" dirty="0"/>
              <a:t>Add two new electrified tracks on south/west to share with passenger rail</a:t>
            </a:r>
          </a:p>
          <a:p>
            <a:r>
              <a:rPr lang="en-US" dirty="0">
                <a:solidFill>
                  <a:srgbClr val="FCD41B"/>
                </a:solidFill>
              </a:rPr>
              <a:t>Corridor Changes</a:t>
            </a:r>
          </a:p>
          <a:p>
            <a:pPr marL="509588" lvl="1" indent="-339725"/>
            <a:r>
              <a:rPr lang="en-US" sz="2100" dirty="0"/>
              <a:t>6 new grade separations (3 elevated)*</a:t>
            </a:r>
          </a:p>
          <a:p>
            <a:pPr marL="509588" lvl="1" indent="-339725"/>
            <a:r>
              <a:rPr lang="en-US" sz="2100" dirty="0"/>
              <a:t>Upgraded corridor protection via fencing</a:t>
            </a:r>
          </a:p>
          <a:p>
            <a:pPr marL="509588" lvl="1" indent="-339725"/>
            <a:r>
              <a:rPr lang="en-US" sz="2100" dirty="0"/>
              <a:t>2 new bridges over LA River</a:t>
            </a:r>
          </a:p>
        </p:txBody>
      </p:sp>
    </p:spTree>
    <p:extLst>
      <p:ext uri="{BB962C8B-B14F-4D97-AF65-F5344CB8AC3E}">
        <p14:creationId xmlns:p14="http://schemas.microsoft.com/office/powerpoint/2010/main" val="282423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42900" y="0"/>
            <a:ext cx="8458200" cy="685799"/>
          </a:xfrm>
          <a:prstGeom prst="rect">
            <a:avLst/>
          </a:prstGeom>
          <a:noFill/>
          <a:ln>
            <a:noFill/>
          </a:ln>
        </p:spPr>
        <p:txBody>
          <a:bodyPr lIns="91425" tIns="45700" rIns="91425" bIns="45700" anchor="ctr" anchorCtr="0">
            <a:noAutofit/>
          </a:bodyPr>
          <a:lstStyle/>
          <a:p>
            <a:pPr>
              <a:buSzPct val="25000"/>
            </a:pPr>
            <a:r>
              <a:rPr lang="en-US" sz="2800" dirty="0"/>
              <a:t>LOS ANGELES TO ANAHEIM</a:t>
            </a:r>
          </a:p>
        </p:txBody>
      </p:sp>
      <p:sp>
        <p:nvSpPr>
          <p:cNvPr id="2" name="Rectangle 1"/>
          <p:cNvSpPr/>
          <p:nvPr/>
        </p:nvSpPr>
        <p:spPr>
          <a:xfrm>
            <a:off x="0" y="6591003"/>
            <a:ext cx="9144000" cy="246221"/>
          </a:xfrm>
          <a:prstGeom prst="rect">
            <a:avLst/>
          </a:prstGeom>
        </p:spPr>
        <p:txBody>
          <a:bodyPr wrap="square">
            <a:spAutoFit/>
          </a:bodyPr>
          <a:lstStyle/>
          <a:p>
            <a:pPr algn="r"/>
            <a:r>
              <a:rPr lang="en-US" sz="1000" i="1" dirty="0">
                <a:solidFill>
                  <a:schemeClr val="bg1"/>
                </a:solidFill>
                <a:latin typeface="Arial Narrow" panose="020B0606020202030204" pitchFamily="34" charset="0"/>
              </a:rPr>
              <a:t>* Some grade separations could be completed prior to HSR operations as independent early investment projects.  </a:t>
            </a:r>
          </a:p>
        </p:txBody>
      </p:sp>
      <p:pic>
        <p:nvPicPr>
          <p:cNvPr id="8" name="Picture 7">
            <a:extLst>
              <a:ext uri="{FF2B5EF4-FFF2-40B4-BE49-F238E27FC236}">
                <a16:creationId xmlns:a16="http://schemas.microsoft.com/office/drawing/2014/main" id="{141415F4-7625-4CA6-9BE3-8A914ECA3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281" y="1592832"/>
            <a:ext cx="5158744" cy="3840480"/>
          </a:xfrm>
          <a:prstGeom prst="rect">
            <a:avLst/>
          </a:prstGeom>
          <a:ln>
            <a:solidFill>
              <a:schemeClr val="tx1"/>
            </a:solidFill>
          </a:ln>
        </p:spPr>
      </p:pic>
      <p:sp>
        <p:nvSpPr>
          <p:cNvPr id="7" name="Content Placeholder 5">
            <a:extLst>
              <a:ext uri="{FF2B5EF4-FFF2-40B4-BE49-F238E27FC236}">
                <a16:creationId xmlns:a16="http://schemas.microsoft.com/office/drawing/2014/main" id="{AF9722DB-B2CA-4683-9BB6-5142A39E12CC}"/>
              </a:ext>
            </a:extLst>
          </p:cNvPr>
          <p:cNvSpPr txBox="1">
            <a:spLocks/>
          </p:cNvSpPr>
          <p:nvPr/>
        </p:nvSpPr>
        <p:spPr>
          <a:xfrm>
            <a:off x="75311" y="709461"/>
            <a:ext cx="4496689" cy="588154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177800" marR="0" lvl="0" indent="127000" algn="l" rtl="0">
              <a:lnSpc>
                <a:spcPct val="100000"/>
              </a:lnSpc>
              <a:spcBef>
                <a:spcPts val="480"/>
              </a:spcBef>
              <a:spcAft>
                <a:spcPts val="0"/>
              </a:spcAft>
              <a:buClr>
                <a:srgbClr val="0AAEFA"/>
              </a:buClr>
              <a:buSzPct val="100000"/>
              <a:buFont typeface="Arial"/>
              <a:buChar char="•"/>
              <a:defRPr sz="2400" b="1" i="0" u="none" strike="noStrike" cap="none">
                <a:solidFill>
                  <a:schemeClr val="lt1"/>
                </a:solidFill>
                <a:latin typeface="Arial Narrow"/>
                <a:ea typeface="Arial Narrow"/>
                <a:cs typeface="Arial Narrow"/>
                <a:sym typeface="Arial Narrow"/>
              </a:defRPr>
            </a:lvl1pPr>
            <a:lvl2pPr marL="292100" marR="0" lvl="1" indent="101600" algn="l" rtl="0">
              <a:lnSpc>
                <a:spcPct val="100000"/>
              </a:lnSpc>
              <a:spcBef>
                <a:spcPts val="440"/>
              </a:spcBef>
              <a:spcAft>
                <a:spcPts val="0"/>
              </a:spcAft>
              <a:buClr>
                <a:srgbClr val="FCD41B"/>
              </a:buClr>
              <a:buSzPct val="100000"/>
              <a:buFont typeface="Arial Narrow"/>
              <a:buChar char="»"/>
              <a:defRPr sz="2200" b="0" i="0" u="none" strike="noStrike" cap="none">
                <a:solidFill>
                  <a:schemeClr val="lt1"/>
                </a:solidFill>
                <a:latin typeface="Arial Narrow"/>
                <a:ea typeface="Arial Narrow"/>
                <a:cs typeface="Arial Narrow"/>
                <a:sym typeface="Arial Narrow"/>
              </a:defRPr>
            </a:lvl2pPr>
            <a:lvl3pPr marL="406400" marR="0" lvl="2" indent="101600" algn="l" rtl="0">
              <a:lnSpc>
                <a:spcPct val="100000"/>
              </a:lnSpc>
              <a:spcBef>
                <a:spcPts val="440"/>
              </a:spcBef>
              <a:spcAft>
                <a:spcPts val="0"/>
              </a:spcAft>
              <a:buClr>
                <a:schemeClr val="lt1"/>
              </a:buClr>
              <a:buSzPct val="100000"/>
              <a:buFont typeface="Arial"/>
              <a:buChar char="•"/>
              <a:defRPr sz="2200" b="0" i="0" u="none" strike="noStrike" cap="none">
                <a:solidFill>
                  <a:schemeClr val="lt1"/>
                </a:solidFill>
                <a:latin typeface="Arial Narrow"/>
                <a:ea typeface="Arial Narrow"/>
                <a:cs typeface="Arial Narrow"/>
                <a:sym typeface="Arial Narrow"/>
              </a:defRPr>
            </a:lvl3pPr>
            <a:lvl4pPr marL="520700" marR="0" lvl="3" indent="101600" algn="l" rtl="0">
              <a:lnSpc>
                <a:spcPct val="100000"/>
              </a:lnSpc>
              <a:spcBef>
                <a:spcPts val="440"/>
              </a:spcBef>
              <a:spcAft>
                <a:spcPts val="0"/>
              </a:spcAft>
              <a:buClr>
                <a:srgbClr val="0AAEFA"/>
              </a:buClr>
              <a:buSzPct val="100000"/>
              <a:buFont typeface="Arial Narrow"/>
              <a:buChar char="»"/>
              <a:defRPr sz="2200" b="0" i="0" u="none" strike="noStrike" cap="none">
                <a:solidFill>
                  <a:schemeClr val="lt1"/>
                </a:solidFill>
                <a:latin typeface="Arial Narrow"/>
                <a:ea typeface="Arial Narrow"/>
                <a:cs typeface="Arial Narrow"/>
                <a:sym typeface="Arial Narrow"/>
              </a:defRPr>
            </a:lvl4pPr>
            <a:lvl5pPr marL="635000" marR="0" lvl="4" indent="101600" algn="l" rtl="0">
              <a:lnSpc>
                <a:spcPct val="100000"/>
              </a:lnSpc>
              <a:spcBef>
                <a:spcPts val="440"/>
              </a:spcBef>
              <a:spcAft>
                <a:spcPts val="0"/>
              </a:spcAft>
              <a:buClr>
                <a:srgbClr val="FCD41B"/>
              </a:buClr>
              <a:buSzPct val="100000"/>
              <a:buFont typeface="Arial"/>
              <a:buChar char="•"/>
              <a:defRPr sz="2200" b="0" i="0" u="none" strike="noStrike" cap="none">
                <a:solidFill>
                  <a:schemeClr val="lt1"/>
                </a:solidFill>
                <a:latin typeface="Arial Narrow"/>
                <a:ea typeface="Arial Narrow"/>
                <a:cs typeface="Arial Narrow"/>
                <a:sym typeface="Arial Narrow"/>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pPr marL="339725" indent="-222250"/>
            <a:r>
              <a:rPr lang="en-US" sz="2000" dirty="0">
                <a:solidFill>
                  <a:srgbClr val="FCD41B"/>
                </a:solidFill>
              </a:rPr>
              <a:t>Approximately 30 miles</a:t>
            </a:r>
          </a:p>
          <a:p>
            <a:pPr marL="339725" indent="-222250">
              <a:defRPr/>
            </a:pPr>
            <a:r>
              <a:rPr lang="en-US" sz="2000" dirty="0">
                <a:solidFill>
                  <a:srgbClr val="FCD41B"/>
                </a:solidFill>
              </a:rPr>
              <a:t>Four Stations and/or Stops</a:t>
            </a:r>
          </a:p>
          <a:p>
            <a:pPr marL="457200" lvl="1" indent="-173038"/>
            <a:r>
              <a:rPr lang="en-US" sz="1600" dirty="0"/>
              <a:t>Los Angeles Union Station</a:t>
            </a:r>
          </a:p>
          <a:p>
            <a:pPr marL="457200" lvl="1" indent="-173038"/>
            <a:r>
              <a:rPr lang="en-US" sz="1600" dirty="0"/>
              <a:t>Norwalk/Santa Fe Springs Station</a:t>
            </a:r>
          </a:p>
          <a:p>
            <a:pPr marL="457200" lvl="1" indent="-173038"/>
            <a:r>
              <a:rPr lang="en-US" sz="1600" dirty="0"/>
              <a:t>Fullerton Transportation Center </a:t>
            </a:r>
          </a:p>
          <a:p>
            <a:pPr marL="457200" lvl="1" indent="-173038"/>
            <a:r>
              <a:rPr lang="en-US" sz="1600" dirty="0"/>
              <a:t>Anaheim Regional Transportation </a:t>
            </a:r>
            <a:br>
              <a:rPr lang="en-US" sz="1600" dirty="0"/>
            </a:br>
            <a:r>
              <a:rPr lang="en-US" sz="1600" dirty="0"/>
              <a:t>Intermodal Center (ARTIC)</a:t>
            </a:r>
          </a:p>
          <a:p>
            <a:pPr marL="339725" indent="-222250"/>
            <a:r>
              <a:rPr lang="en-US" sz="2000" dirty="0">
                <a:solidFill>
                  <a:srgbClr val="FCD41B"/>
                </a:solidFill>
              </a:rPr>
              <a:t>Two Alternatives Under Study</a:t>
            </a:r>
          </a:p>
          <a:p>
            <a:pPr marL="457200" lvl="1" indent="-173038"/>
            <a:r>
              <a:rPr lang="en-US" sz="1600" dirty="0"/>
              <a:t>Project Alternative</a:t>
            </a:r>
          </a:p>
          <a:p>
            <a:pPr marL="457200" lvl="1" indent="-173038">
              <a:spcAft>
                <a:spcPts val="600"/>
              </a:spcAft>
            </a:pPr>
            <a:r>
              <a:rPr lang="en-US" sz="1600" dirty="0"/>
              <a:t>No Project Alternative </a:t>
            </a:r>
          </a:p>
          <a:p>
            <a:pPr marL="339725" indent="-222250">
              <a:defRPr/>
            </a:pPr>
            <a:r>
              <a:rPr lang="en-US" sz="2000" dirty="0">
                <a:solidFill>
                  <a:srgbClr val="FCD41B"/>
                </a:solidFill>
              </a:rPr>
              <a:t>Alternative Evaluated Across </a:t>
            </a:r>
            <a:br>
              <a:rPr lang="en-US" sz="2000" dirty="0">
                <a:solidFill>
                  <a:srgbClr val="FCD41B"/>
                </a:solidFill>
              </a:rPr>
            </a:br>
            <a:r>
              <a:rPr lang="en-US" sz="2000" dirty="0">
                <a:solidFill>
                  <a:srgbClr val="FCD41B"/>
                </a:solidFill>
              </a:rPr>
              <a:t>Multiple Areas</a:t>
            </a:r>
          </a:p>
          <a:p>
            <a:pPr marL="457200" lvl="1" indent="-173038"/>
            <a:r>
              <a:rPr lang="en-US" sz="1600" dirty="0"/>
              <a:t>Improve operational characteristics                        for passenger and freight services</a:t>
            </a:r>
          </a:p>
          <a:p>
            <a:pPr marL="457200" lvl="1" indent="-173038"/>
            <a:r>
              <a:rPr lang="en-US" sz="1600" dirty="0"/>
              <a:t>Freight rail improvements </a:t>
            </a:r>
          </a:p>
          <a:p>
            <a:pPr marL="457200" lvl="1" indent="-173038"/>
            <a:r>
              <a:rPr lang="en-US" sz="1600" dirty="0"/>
              <a:t>Improve safety</a:t>
            </a:r>
          </a:p>
          <a:p>
            <a:pPr marL="457200" lvl="1" indent="-173038"/>
            <a:r>
              <a:rPr lang="en-US" sz="1600" dirty="0"/>
              <a:t>Complete grade separations</a:t>
            </a:r>
          </a:p>
          <a:p>
            <a:pPr marL="457200" lvl="1" indent="-173038">
              <a:spcAft>
                <a:spcPts val="600"/>
              </a:spcAft>
            </a:pPr>
            <a:r>
              <a:rPr lang="en-US" sz="1600" dirty="0"/>
              <a:t>Reduce emissions and congestion</a:t>
            </a:r>
            <a:endParaRPr lang="en-US" sz="2200" dirty="0">
              <a:solidFill>
                <a:srgbClr val="FCD41B"/>
              </a:solidFill>
            </a:endParaRPr>
          </a:p>
        </p:txBody>
      </p:sp>
    </p:spTree>
    <p:extLst>
      <p:ext uri="{BB962C8B-B14F-4D97-AF65-F5344CB8AC3E}">
        <p14:creationId xmlns:p14="http://schemas.microsoft.com/office/powerpoint/2010/main" val="736003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524000" y="1232829"/>
            <a:ext cx="6096000" cy="9010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sz="3600" b="1" cap="all" dirty="0">
                <a:solidFill>
                  <a:srgbClr val="FCD41B"/>
                </a:solidFill>
                <a:latin typeface="Arial Narrow" pitchFamily="34" charset="0"/>
                <a:cs typeface="+mj-cs"/>
              </a:rPr>
              <a:t>Project development / route selection process</a:t>
            </a:r>
          </a:p>
        </p:txBody>
      </p:sp>
      <p:pic>
        <p:nvPicPr>
          <p:cNvPr id="8" name="Shape 321"/>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308" y="2490651"/>
            <a:ext cx="5597382" cy="3159259"/>
          </a:xfrm>
          <a:prstGeom prst="rect">
            <a:avLst/>
          </a:prstGeom>
          <a:ln>
            <a:noFill/>
          </a:ln>
          <a:effectLst>
            <a:softEdge rad="112500"/>
          </a:effectLst>
        </p:spPr>
      </p:pic>
    </p:spTree>
    <p:extLst>
      <p:ext uri="{BB962C8B-B14F-4D97-AF65-F5344CB8AC3E}">
        <p14:creationId xmlns:p14="http://schemas.microsoft.com/office/powerpoint/2010/main" val="37168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914400"/>
            <a:ext cx="8572500" cy="5105400"/>
          </a:xfrm>
        </p:spPr>
        <p:txBody>
          <a:bodyPr>
            <a:normAutofit/>
          </a:bodyPr>
          <a:lstStyle/>
          <a:p>
            <a:pPr marL="284163" indent="-284163"/>
            <a:r>
              <a:rPr lang="en-US" sz="2800" dirty="0"/>
              <a:t>California High-Speed Rail Program </a:t>
            </a:r>
          </a:p>
          <a:p>
            <a:pPr marL="284163" indent="-284163"/>
            <a:endParaRPr lang="en-US" sz="2800" dirty="0"/>
          </a:p>
          <a:p>
            <a:pPr marL="284163" indent="-284163"/>
            <a:r>
              <a:rPr lang="en-US" sz="2800" dirty="0"/>
              <a:t>Project Section Highlights</a:t>
            </a:r>
            <a:br>
              <a:rPr lang="en-US" sz="2800" dirty="0"/>
            </a:br>
            <a:endParaRPr lang="en-US" sz="2800" dirty="0"/>
          </a:p>
          <a:p>
            <a:pPr marL="284163" indent="-284163"/>
            <a:r>
              <a:rPr lang="en-US" sz="2800" dirty="0"/>
              <a:t>Project Development / Route Selection Process </a:t>
            </a:r>
          </a:p>
          <a:p>
            <a:pPr marL="0" indent="0">
              <a:buNone/>
            </a:pPr>
            <a:endParaRPr lang="en-US" sz="2800" dirty="0"/>
          </a:p>
          <a:p>
            <a:pPr marL="284163" indent="-284163"/>
            <a:r>
              <a:rPr lang="en-US" sz="2800" dirty="0"/>
              <a:t>Next Steps</a:t>
            </a:r>
          </a:p>
          <a:p>
            <a:endParaRPr lang="en-US" sz="3200" dirty="0">
              <a:solidFill>
                <a:srgbClr val="FCD41B"/>
              </a:solidFill>
            </a:endParaRPr>
          </a:p>
        </p:txBody>
      </p:sp>
      <p:sp>
        <p:nvSpPr>
          <p:cNvPr id="3" name="Title 2"/>
          <p:cNvSpPr>
            <a:spLocks noGrp="1"/>
          </p:cNvSpPr>
          <p:nvPr>
            <p:ph type="title"/>
          </p:nvPr>
        </p:nvSpPr>
        <p:spPr>
          <a:xfrm>
            <a:off x="452582" y="0"/>
            <a:ext cx="8348518" cy="685799"/>
          </a:xfrm>
        </p:spPr>
        <p:txBody>
          <a:bodyPr>
            <a:normAutofit/>
          </a:bodyPr>
          <a:lstStyle/>
          <a:p>
            <a:r>
              <a:rPr lang="en-US" sz="2800" dirty="0"/>
              <a:t>AGENDA</a:t>
            </a:r>
          </a:p>
        </p:txBody>
      </p:sp>
    </p:spTree>
    <p:extLst>
      <p:ext uri="{BB962C8B-B14F-4D97-AF65-F5344CB8AC3E}">
        <p14:creationId xmlns:p14="http://schemas.microsoft.com/office/powerpoint/2010/main" val="594538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9570-AA6C-43A6-BD66-C660F888F2CC}"/>
              </a:ext>
            </a:extLst>
          </p:cNvPr>
          <p:cNvSpPr>
            <a:spLocks noGrp="1"/>
          </p:cNvSpPr>
          <p:nvPr>
            <p:ph type="title"/>
          </p:nvPr>
        </p:nvSpPr>
        <p:spPr/>
        <p:txBody>
          <a:bodyPr>
            <a:normAutofit/>
          </a:bodyPr>
          <a:lstStyle/>
          <a:p>
            <a:r>
              <a:rPr lang="en-US" sz="2800" dirty="0"/>
              <a:t>Project Development Process</a:t>
            </a:r>
          </a:p>
        </p:txBody>
      </p:sp>
      <p:pic>
        <p:nvPicPr>
          <p:cNvPr id="5" name="Picture 4" descr="A screenshot of a cell phone&#10;&#10;Description generated with very high confidence">
            <a:extLst>
              <a:ext uri="{FF2B5EF4-FFF2-40B4-BE49-F238E27FC236}">
                <a16:creationId xmlns:a16="http://schemas.microsoft.com/office/drawing/2014/main" id="{56A3E962-2105-4049-B8DD-E5CF56EC7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62435"/>
            <a:ext cx="9144000" cy="4933130"/>
          </a:xfrm>
          <a:prstGeom prst="rect">
            <a:avLst/>
          </a:prstGeom>
        </p:spPr>
      </p:pic>
    </p:spTree>
    <p:extLst>
      <p:ext uri="{BB962C8B-B14F-4D97-AF65-F5344CB8AC3E}">
        <p14:creationId xmlns:p14="http://schemas.microsoft.com/office/powerpoint/2010/main" val="3241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405068" y="1176016"/>
            <a:ext cx="5828146" cy="4615183"/>
          </a:xfrm>
          <a:prstGeom prst="rect">
            <a:avLst/>
          </a:prstGeom>
          <a:noFill/>
          <a:ln>
            <a:noFill/>
          </a:ln>
        </p:spPr>
        <p:txBody>
          <a:bodyPr lIns="91425" tIns="45700" rIns="91425" bIns="45700" anchor="t" anchorCtr="0">
            <a:noAutofit/>
          </a:bodyPr>
          <a:lstStyle/>
          <a:p>
            <a:pPr marL="236538" marR="0" lvl="0" indent="-236538" algn="l" rtl="0">
              <a:spcBef>
                <a:spcPts val="0"/>
              </a:spcBef>
              <a:spcAft>
                <a:spcPts val="1200"/>
              </a:spcAft>
              <a:buClr>
                <a:srgbClr val="0AAEFA"/>
              </a:buClr>
              <a:buSzPct val="100000"/>
              <a:buFont typeface="Arial"/>
              <a:buChar char="•"/>
            </a:pPr>
            <a:r>
              <a:rPr lang="en-US" sz="2800" dirty="0">
                <a:solidFill>
                  <a:srgbClr val="FCD41B"/>
                </a:solidFill>
              </a:rPr>
              <a:t>Authority strives to:</a:t>
            </a:r>
          </a:p>
          <a:p>
            <a:pPr marL="519113" marR="0" lvl="1" indent="-230188" algn="l" rtl="0">
              <a:spcBef>
                <a:spcPts val="0"/>
              </a:spcBef>
              <a:spcAft>
                <a:spcPts val="1200"/>
              </a:spcAft>
              <a:buClr>
                <a:srgbClr val="FCD41B"/>
              </a:buClr>
              <a:buSzPct val="25000"/>
              <a:buFont typeface="Arial Narrow"/>
              <a:buNone/>
            </a:pPr>
            <a:r>
              <a:rPr lang="en-US" sz="2000" b="1" i="0" u="none" strike="noStrike" cap="none" dirty="0">
                <a:solidFill>
                  <a:schemeClr val="lt1"/>
                </a:solidFill>
                <a:sym typeface="Arial Narrow"/>
              </a:rPr>
              <a:t>1.  </a:t>
            </a:r>
            <a:r>
              <a:rPr lang="en-US" sz="2000" b="1" i="0" u="none" strike="noStrike" cap="none" dirty="0">
                <a:solidFill>
                  <a:srgbClr val="FCD41B"/>
                </a:solidFill>
                <a:sym typeface="Arial Narrow"/>
              </a:rPr>
              <a:t>Avoid</a:t>
            </a:r>
            <a:r>
              <a:rPr lang="en-US" sz="2000" b="0" i="0" u="none" strike="noStrike" cap="none" dirty="0">
                <a:solidFill>
                  <a:schemeClr val="lt1"/>
                </a:solidFill>
                <a:sym typeface="Arial Narrow"/>
              </a:rPr>
              <a:t> adverse impacts</a:t>
            </a:r>
          </a:p>
          <a:p>
            <a:pPr marL="519113" marR="0" lvl="1" indent="-230188" algn="l" rtl="0">
              <a:spcBef>
                <a:spcPts val="0"/>
              </a:spcBef>
              <a:spcAft>
                <a:spcPts val="1200"/>
              </a:spcAft>
              <a:buClr>
                <a:srgbClr val="FCD41B"/>
              </a:buClr>
              <a:buSzPct val="25000"/>
              <a:buFont typeface="Arial Narrow"/>
              <a:buNone/>
            </a:pPr>
            <a:r>
              <a:rPr lang="en-US" sz="2000" b="1" i="0" u="none" strike="noStrike" cap="none" dirty="0">
                <a:solidFill>
                  <a:schemeClr val="lt1"/>
                </a:solidFill>
                <a:sym typeface="Arial Narrow"/>
              </a:rPr>
              <a:t>2.  </a:t>
            </a:r>
            <a:r>
              <a:rPr lang="en-US" sz="2000" b="1" i="0" u="none" strike="noStrike" cap="none" dirty="0">
                <a:solidFill>
                  <a:srgbClr val="FCD41B"/>
                </a:solidFill>
                <a:sym typeface="Arial Narrow"/>
              </a:rPr>
              <a:t>Minimize</a:t>
            </a:r>
            <a:r>
              <a:rPr lang="en-US" sz="2000" b="0" i="0" u="none" strike="noStrike" cap="none" dirty="0">
                <a:solidFill>
                  <a:schemeClr val="lt1"/>
                </a:solidFill>
                <a:sym typeface="Arial Narrow"/>
              </a:rPr>
              <a:t> impacts, when they cannot be</a:t>
            </a:r>
            <a:r>
              <a:rPr lang="en-US" sz="2000" dirty="0"/>
              <a:t> </a:t>
            </a:r>
            <a:r>
              <a:rPr lang="en-US" sz="2000" b="0" i="0" u="none" strike="noStrike" cap="none" dirty="0">
                <a:solidFill>
                  <a:schemeClr val="lt1"/>
                </a:solidFill>
                <a:sym typeface="Arial Narrow"/>
              </a:rPr>
              <a:t>avoided</a:t>
            </a:r>
          </a:p>
          <a:p>
            <a:pPr marL="519113" marR="0" lvl="1" indent="-230188" algn="l" rtl="0">
              <a:spcBef>
                <a:spcPts val="0"/>
              </a:spcBef>
              <a:spcAft>
                <a:spcPts val="1200"/>
              </a:spcAft>
              <a:buClr>
                <a:srgbClr val="FCD41B"/>
              </a:buClr>
              <a:buSzPct val="25000"/>
              <a:buFont typeface="Arial Narrow"/>
              <a:buNone/>
            </a:pPr>
            <a:r>
              <a:rPr lang="en-US" sz="2000" b="1" i="0" u="none" strike="noStrike" cap="none" dirty="0">
                <a:solidFill>
                  <a:schemeClr val="lt1"/>
                </a:solidFill>
                <a:sym typeface="Arial Narrow"/>
              </a:rPr>
              <a:t>3.  </a:t>
            </a:r>
            <a:r>
              <a:rPr lang="en-US" sz="2000" b="1" i="0" u="none" strike="noStrike" cap="none" dirty="0">
                <a:solidFill>
                  <a:srgbClr val="FCD41B"/>
                </a:solidFill>
                <a:sym typeface="Arial Narrow"/>
              </a:rPr>
              <a:t>Mitigate</a:t>
            </a:r>
            <a:r>
              <a:rPr lang="en-US" sz="2000" b="0" i="0" u="none" strike="noStrike" cap="none" dirty="0">
                <a:solidFill>
                  <a:schemeClr val="lt1"/>
                </a:solidFill>
                <a:sym typeface="Arial Narrow"/>
              </a:rPr>
              <a:t> impacts, when they cannot be avoided or minimized</a:t>
            </a:r>
          </a:p>
          <a:p>
            <a:pPr marL="628650" marR="0" lvl="1" indent="-287338" algn="l" rtl="0">
              <a:spcBef>
                <a:spcPts val="0"/>
              </a:spcBef>
              <a:spcAft>
                <a:spcPts val="1200"/>
              </a:spcAft>
              <a:buClr>
                <a:srgbClr val="FCD41B"/>
              </a:buClr>
              <a:buSzPct val="25000"/>
              <a:buFont typeface="Arial Narrow"/>
              <a:buNone/>
            </a:pPr>
            <a:endParaRPr lang="en-US" sz="2400" b="0" i="0" u="none" strike="noStrike" cap="none" dirty="0">
              <a:solidFill>
                <a:schemeClr val="lt1"/>
              </a:solidFill>
              <a:sym typeface="Arial Narrow"/>
            </a:endParaRPr>
          </a:p>
          <a:p>
            <a:pPr marL="236538" indent="-236538">
              <a:spcBef>
                <a:spcPts val="0"/>
              </a:spcBef>
              <a:spcAft>
                <a:spcPts val="1200"/>
              </a:spcAft>
            </a:pPr>
            <a:r>
              <a:rPr lang="en-US" sz="2800" dirty="0">
                <a:solidFill>
                  <a:srgbClr val="FCD41B"/>
                </a:solidFill>
              </a:rPr>
              <a:t>Ongoing during Planning &amp; Design</a:t>
            </a:r>
          </a:p>
          <a:p>
            <a:pPr marL="519113" marR="0" lvl="3" indent="-231775" algn="l" rtl="0">
              <a:spcBef>
                <a:spcPts val="0"/>
              </a:spcBef>
              <a:spcAft>
                <a:spcPts val="1200"/>
              </a:spcAft>
              <a:buClr>
                <a:srgbClr val="FCD41B"/>
              </a:buClr>
              <a:buSzPct val="100000"/>
              <a:buFont typeface="Arial Narrow"/>
              <a:buChar char="»"/>
            </a:pPr>
            <a:r>
              <a:rPr lang="en-US" sz="2000" dirty="0"/>
              <a:t>Based on community &amp; stakeholder feedback</a:t>
            </a:r>
          </a:p>
          <a:p>
            <a:pPr marL="519113" marR="0" lvl="3" indent="-231775" algn="l" rtl="0">
              <a:spcBef>
                <a:spcPts val="0"/>
              </a:spcBef>
              <a:spcAft>
                <a:spcPts val="1200"/>
              </a:spcAft>
              <a:buClr>
                <a:srgbClr val="FCD41B"/>
              </a:buClr>
              <a:buSzPct val="100000"/>
              <a:buFont typeface="Arial Narrow"/>
              <a:buChar char="»"/>
            </a:pPr>
            <a:r>
              <a:rPr lang="en-US" sz="2000" dirty="0"/>
              <a:t>Ongoing agency coordination</a:t>
            </a:r>
          </a:p>
          <a:p>
            <a:pPr marL="292100" marR="0" lvl="1" indent="-177800" algn="l" rtl="0">
              <a:spcBef>
                <a:spcPts val="0"/>
              </a:spcBef>
              <a:spcAft>
                <a:spcPts val="1200"/>
              </a:spcAft>
              <a:buClr>
                <a:srgbClr val="FCD41B"/>
              </a:buClr>
              <a:buSzPct val="100000"/>
              <a:buFont typeface="Arial Narrow"/>
              <a:buNone/>
            </a:pPr>
            <a:endParaRPr sz="2800" b="0" i="0" u="none" strike="noStrike" cap="none" dirty="0">
              <a:solidFill>
                <a:schemeClr val="lt1"/>
              </a:solidFill>
              <a:latin typeface="Arial Narrow"/>
              <a:ea typeface="Arial Narrow"/>
              <a:cs typeface="Arial Narrow"/>
              <a:sym typeface="Arial Narrow"/>
            </a:endParaRPr>
          </a:p>
          <a:p>
            <a:pPr marL="292100" marR="0" lvl="1" indent="-177800" algn="l" rtl="0">
              <a:spcBef>
                <a:spcPts val="0"/>
              </a:spcBef>
              <a:spcAft>
                <a:spcPts val="1200"/>
              </a:spcAft>
              <a:buClr>
                <a:srgbClr val="FCD41B"/>
              </a:buClr>
              <a:buSzPct val="100000"/>
              <a:buFont typeface="Arial Narrow"/>
              <a:buNone/>
            </a:pPr>
            <a:endParaRPr sz="2800" b="0" i="0" u="none" strike="noStrike" cap="none" dirty="0">
              <a:solidFill>
                <a:schemeClr val="lt1"/>
              </a:solidFill>
              <a:latin typeface="Arial Narrow"/>
              <a:ea typeface="Arial Narrow"/>
              <a:cs typeface="Arial Narrow"/>
              <a:sym typeface="Arial Narrow"/>
            </a:endParaRPr>
          </a:p>
        </p:txBody>
      </p:sp>
      <p:sp>
        <p:nvSpPr>
          <p:cNvPr id="468" name="Shape 468"/>
          <p:cNvSpPr txBox="1">
            <a:spLocks noGrp="1"/>
          </p:cNvSpPr>
          <p:nvPr>
            <p:ph type="title"/>
          </p:nvPr>
        </p:nvSpPr>
        <p:spPr>
          <a:xfrm>
            <a:off x="0" y="7936"/>
            <a:ext cx="9143980" cy="685800"/>
          </a:xfrm>
          <a:prstGeom prst="rect">
            <a:avLst/>
          </a:prstGeom>
          <a:noFill/>
          <a:ln>
            <a:noFill/>
          </a:ln>
        </p:spPr>
        <p:txBody>
          <a:bodyPr lIns="91425" tIns="45700" rIns="91425" bIns="45700" anchor="ctr" anchorCtr="0">
            <a:noAutofit/>
          </a:bodyPr>
          <a:lstStyle/>
          <a:p>
            <a:pPr lvl="0" algn="ctr">
              <a:buSzPct val="25000"/>
            </a:pPr>
            <a:r>
              <a:rPr lang="en-US" sz="2800" dirty="0"/>
              <a:t>AVOIDING, MINIMIZING &amp; MITIGATING POTENTIAL IMPACTS</a:t>
            </a:r>
          </a:p>
        </p:txBody>
      </p:sp>
      <p:grpSp>
        <p:nvGrpSpPr>
          <p:cNvPr id="2" name="Group 1">
            <a:extLst>
              <a:ext uri="{FF2B5EF4-FFF2-40B4-BE49-F238E27FC236}">
                <a16:creationId xmlns:a16="http://schemas.microsoft.com/office/drawing/2014/main" id="{83C86DDD-1651-408F-860A-F43EF1973660}"/>
              </a:ext>
            </a:extLst>
          </p:cNvPr>
          <p:cNvGrpSpPr/>
          <p:nvPr/>
        </p:nvGrpSpPr>
        <p:grpSpPr>
          <a:xfrm>
            <a:off x="6558793" y="1262266"/>
            <a:ext cx="1874760" cy="4724396"/>
            <a:chOff x="6558793" y="990600"/>
            <a:chExt cx="1874760" cy="4724396"/>
          </a:xfrm>
        </p:grpSpPr>
        <p:sp>
          <p:nvSpPr>
            <p:cNvPr id="469" name="Shape 469"/>
            <p:cNvSpPr/>
            <p:nvPr/>
          </p:nvSpPr>
          <p:spPr>
            <a:xfrm>
              <a:off x="6558793" y="990600"/>
              <a:ext cx="1874760" cy="1124857"/>
            </a:xfrm>
            <a:prstGeom prst="roundRect">
              <a:avLst>
                <a:gd name="adj" fmla="val 16667"/>
              </a:avLst>
            </a:prstGeom>
            <a:solidFill>
              <a:srgbClr val="4774AA"/>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chemeClr val="lt1"/>
                </a:buClr>
                <a:buSzPct val="25000"/>
                <a:buFont typeface="Arial"/>
                <a:buNone/>
              </a:pPr>
              <a:r>
                <a:rPr lang="en-US" sz="2000" b="0" i="0" u="none" strike="noStrike" cap="none" dirty="0">
                  <a:solidFill>
                    <a:schemeClr val="lt1"/>
                  </a:solidFill>
                  <a:latin typeface="Arial"/>
                  <a:ea typeface="Arial"/>
                  <a:cs typeface="Arial"/>
                  <a:sym typeface="Arial"/>
                </a:rPr>
                <a:t>Avoid</a:t>
              </a:r>
            </a:p>
          </p:txBody>
        </p:sp>
        <p:sp>
          <p:nvSpPr>
            <p:cNvPr id="470" name="Shape 470"/>
            <p:cNvSpPr/>
            <p:nvPr/>
          </p:nvSpPr>
          <p:spPr>
            <a:xfrm rot="5400000">
              <a:off x="7327446" y="2242002"/>
              <a:ext cx="337457" cy="421820"/>
            </a:xfrm>
            <a:prstGeom prst="rightArrow">
              <a:avLst>
                <a:gd name="adj1" fmla="val 50000"/>
                <a:gd name="adj2" fmla="val 50000"/>
              </a:avLst>
            </a:prstGeom>
            <a:solidFill>
              <a:srgbClr val="4B7AB4"/>
            </a:solidFill>
            <a:ln>
              <a:noFill/>
            </a:ln>
          </p:spPr>
          <p:txBody>
            <a:bodyPr lIns="91425" tIns="91425" rIns="91425" bIns="91425" anchor="ctr" anchorCtr="0">
              <a:noAutofit/>
            </a:bodyPr>
            <a:lstStyle/>
            <a:p>
              <a:pPr lvl="0">
                <a:spcBef>
                  <a:spcPts val="0"/>
                </a:spcBef>
                <a:buNone/>
              </a:pPr>
              <a:endParaRPr dirty="0"/>
            </a:p>
          </p:txBody>
        </p:sp>
        <p:sp>
          <p:nvSpPr>
            <p:cNvPr id="471" name="Shape 471"/>
            <p:cNvSpPr txBox="1"/>
            <p:nvPr/>
          </p:nvSpPr>
          <p:spPr>
            <a:xfrm>
              <a:off x="7390698" y="2284182"/>
              <a:ext cx="210910" cy="253092"/>
            </a:xfrm>
            <a:prstGeom prst="rect">
              <a:avLst/>
            </a:prstGeom>
            <a:noFill/>
            <a:ln>
              <a:noFill/>
            </a:ln>
          </p:spPr>
          <p:txBody>
            <a:bodyPr lIns="91425" tIns="45700" rIns="91425" bIns="45700" anchor="ctr" anchorCtr="0">
              <a:noAutofit/>
            </a:bodyPr>
            <a:lstStyle/>
            <a:p>
              <a:pPr marL="0" marR="0" lvl="0" indent="0" algn="ctr" rtl="0">
                <a:lnSpc>
                  <a:spcPct val="85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72" name="Shape 472"/>
            <p:cNvSpPr/>
            <p:nvPr/>
          </p:nvSpPr>
          <p:spPr>
            <a:xfrm>
              <a:off x="6558793" y="2790369"/>
              <a:ext cx="1874760" cy="1124857"/>
            </a:xfrm>
            <a:prstGeom prst="roundRect">
              <a:avLst>
                <a:gd name="adj" fmla="val 16667"/>
              </a:avLst>
            </a:prstGeom>
            <a:solidFill>
              <a:srgbClr val="9FB3D3"/>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algn="ctr">
                <a:lnSpc>
                  <a:spcPct val="85000"/>
                </a:lnSpc>
                <a:buClr>
                  <a:schemeClr val="lt1"/>
                </a:buClr>
                <a:buSzPct val="25000"/>
              </a:pPr>
              <a:r>
                <a:rPr lang="en-US" sz="2000" dirty="0">
                  <a:solidFill>
                    <a:schemeClr val="lt1"/>
                  </a:solidFill>
                </a:rPr>
                <a:t>Minimize</a:t>
              </a:r>
            </a:p>
          </p:txBody>
        </p:sp>
        <p:sp>
          <p:nvSpPr>
            <p:cNvPr id="473" name="Shape 473"/>
            <p:cNvSpPr/>
            <p:nvPr/>
          </p:nvSpPr>
          <p:spPr>
            <a:xfrm rot="5400000">
              <a:off x="7327446" y="4041773"/>
              <a:ext cx="337457" cy="421820"/>
            </a:xfrm>
            <a:prstGeom prst="rightArrow">
              <a:avLst>
                <a:gd name="adj1" fmla="val 50000"/>
                <a:gd name="adj2" fmla="val 50000"/>
              </a:avLst>
            </a:prstGeom>
            <a:solidFill>
              <a:srgbClr val="9FB3D3"/>
            </a:solidFill>
            <a:ln>
              <a:noFill/>
            </a:ln>
          </p:spPr>
          <p:txBody>
            <a:bodyPr lIns="91425" tIns="91425" rIns="91425" bIns="91425" anchor="ctr" anchorCtr="0">
              <a:noAutofit/>
            </a:bodyPr>
            <a:lstStyle/>
            <a:p>
              <a:pPr lvl="0">
                <a:spcBef>
                  <a:spcPts val="0"/>
                </a:spcBef>
                <a:buNone/>
              </a:pPr>
              <a:endParaRPr dirty="0"/>
            </a:p>
          </p:txBody>
        </p:sp>
        <p:sp>
          <p:nvSpPr>
            <p:cNvPr id="474" name="Shape 474"/>
            <p:cNvSpPr txBox="1"/>
            <p:nvPr/>
          </p:nvSpPr>
          <p:spPr>
            <a:xfrm>
              <a:off x="7390698" y="4083932"/>
              <a:ext cx="210910" cy="253092"/>
            </a:xfrm>
            <a:prstGeom prst="rect">
              <a:avLst/>
            </a:prstGeom>
            <a:noFill/>
            <a:ln>
              <a:noFill/>
            </a:ln>
          </p:spPr>
          <p:txBody>
            <a:bodyPr lIns="91425" tIns="45700" rIns="91425" bIns="45700" anchor="ctr" anchorCtr="0">
              <a:noAutofit/>
            </a:bodyPr>
            <a:lstStyle/>
            <a:p>
              <a:pPr marL="0" marR="0" lvl="0" indent="0" algn="ctr" rtl="0">
                <a:lnSpc>
                  <a:spcPct val="85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75" name="Shape 475"/>
            <p:cNvSpPr/>
            <p:nvPr/>
          </p:nvSpPr>
          <p:spPr>
            <a:xfrm>
              <a:off x="6558793" y="4590139"/>
              <a:ext cx="1874760" cy="1124857"/>
            </a:xfrm>
            <a:prstGeom prst="roundRect">
              <a:avLst>
                <a:gd name="adj" fmla="val 16667"/>
              </a:avLst>
            </a:prstGeom>
            <a:solidFill>
              <a:srgbClr val="4774AA"/>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lvl="0" indent="0" algn="ctr">
                <a:lnSpc>
                  <a:spcPct val="85000"/>
                </a:lnSpc>
                <a:buClr>
                  <a:schemeClr val="lt1"/>
                </a:buClr>
                <a:buSzPct val="25000"/>
              </a:pPr>
              <a:r>
                <a:rPr lang="en-US" sz="2000" dirty="0">
                  <a:solidFill>
                    <a:schemeClr val="lt1"/>
                  </a:solidFill>
                </a:rPr>
                <a:t>Mitigate</a:t>
              </a:r>
            </a:p>
          </p:txBody>
        </p:sp>
      </p:grpSp>
    </p:spTree>
    <p:extLst>
      <p:ext uri="{BB962C8B-B14F-4D97-AF65-F5344CB8AC3E}">
        <p14:creationId xmlns:p14="http://schemas.microsoft.com/office/powerpoint/2010/main" val="2108576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9" name="Rectangle 8">
            <a:extLst>
              <a:ext uri="{FF2B5EF4-FFF2-40B4-BE49-F238E27FC236}">
                <a16:creationId xmlns:a16="http://schemas.microsoft.com/office/drawing/2014/main" id="{290E7E01-4028-45DC-81D3-4709E462D347}"/>
              </a:ext>
            </a:extLst>
          </p:cNvPr>
          <p:cNvSpPr/>
          <p:nvPr/>
        </p:nvSpPr>
        <p:spPr>
          <a:xfrm>
            <a:off x="-1" y="1402788"/>
            <a:ext cx="9144000" cy="830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Shape 366"/>
          <p:cNvSpPr txBox="1">
            <a:spLocks noGrp="1"/>
          </p:cNvSpPr>
          <p:nvPr>
            <p:ph idx="1"/>
          </p:nvPr>
        </p:nvSpPr>
        <p:spPr>
          <a:xfrm>
            <a:off x="90985" y="2482709"/>
            <a:ext cx="7086600" cy="3733800"/>
          </a:xfrm>
          <a:prstGeom prst="rect">
            <a:avLst/>
          </a:prstGeom>
          <a:noFill/>
          <a:ln>
            <a:noFill/>
          </a:ln>
        </p:spPr>
        <p:txBody>
          <a:bodyPr lIns="91425" tIns="45700" rIns="91425" bIns="45700" anchor="t" anchorCtr="0">
            <a:noAutofit/>
          </a:bodyPr>
          <a:lstStyle/>
          <a:p>
            <a:pPr marL="227013" indent="-227013">
              <a:spcBef>
                <a:spcPts val="0"/>
              </a:spcBef>
              <a:spcAft>
                <a:spcPts val="1200"/>
              </a:spcAft>
              <a:buClr>
                <a:srgbClr val="0070C0"/>
              </a:buClr>
              <a:buSzPct val="100000"/>
              <a:buFont typeface="Arial"/>
              <a:buChar char="•"/>
            </a:pPr>
            <a:r>
              <a:rPr lang="en-US" sz="1800" dirty="0"/>
              <a:t>Federal NEPA processes encourage federal and state agencies to identify a Preferred Alternative </a:t>
            </a:r>
            <a:r>
              <a:rPr lang="en-US" sz="1800" i="1" u="sng" dirty="0"/>
              <a:t>before</a:t>
            </a:r>
            <a:r>
              <a:rPr lang="en-US" sz="1800" i="1" dirty="0"/>
              <a:t> </a:t>
            </a:r>
            <a:r>
              <a:rPr lang="en-US" sz="1800" dirty="0"/>
              <a:t>the release of the Draft Environmental Documents</a:t>
            </a:r>
          </a:p>
          <a:p>
            <a:pPr marL="227013" indent="-227013">
              <a:spcBef>
                <a:spcPts val="0"/>
              </a:spcBef>
              <a:spcAft>
                <a:spcPts val="1200"/>
              </a:spcAft>
              <a:buClr>
                <a:srgbClr val="0070C0"/>
              </a:buClr>
              <a:buSzPct val="100000"/>
              <a:buFont typeface="Arial"/>
              <a:buChar char="•"/>
            </a:pPr>
            <a:r>
              <a:rPr lang="en-US" sz="1800" dirty="0"/>
              <a:t>Staff recommends an alternative to the Board for their consideration prior to the release of the Draft EIR/EIS</a:t>
            </a:r>
          </a:p>
          <a:p>
            <a:pPr marL="227013" indent="-227013">
              <a:spcBef>
                <a:spcPts val="0"/>
              </a:spcBef>
              <a:spcAft>
                <a:spcPts val="1200"/>
              </a:spcAft>
              <a:buClr>
                <a:srgbClr val="0070C0"/>
              </a:buClr>
              <a:buSzPct val="100000"/>
              <a:buFont typeface="Arial"/>
              <a:buChar char="•"/>
            </a:pPr>
            <a:r>
              <a:rPr lang="en-US" sz="1800" dirty="0"/>
              <a:t>The Board will then direct the staff on how to proceed</a:t>
            </a:r>
          </a:p>
          <a:p>
            <a:pPr marL="227013" indent="-227013">
              <a:spcBef>
                <a:spcPts val="0"/>
              </a:spcBef>
              <a:spcAft>
                <a:spcPts val="1200"/>
              </a:spcAft>
              <a:buClr>
                <a:srgbClr val="0070C0"/>
              </a:buClr>
              <a:buSzPct val="100000"/>
              <a:buFont typeface="Arial"/>
              <a:buChar char="•"/>
            </a:pPr>
            <a:r>
              <a:rPr lang="en-US" sz="1800" dirty="0"/>
              <a:t>Staff is scheduled to present a recommendation to the Board this Fall</a:t>
            </a:r>
          </a:p>
          <a:p>
            <a:pPr marL="227013" indent="-227013">
              <a:spcBef>
                <a:spcPts val="0"/>
              </a:spcBef>
              <a:spcAft>
                <a:spcPts val="1200"/>
              </a:spcAft>
              <a:buClr>
                <a:srgbClr val="0070C0"/>
              </a:buClr>
              <a:buSzPct val="100000"/>
              <a:buFont typeface="Arial"/>
              <a:buChar char="•"/>
            </a:pPr>
            <a:r>
              <a:rPr lang="en-US" sz="1800" dirty="0"/>
              <a:t>After receiving direction from the Board, staff will prepare the Draft EIR/EIS for release</a:t>
            </a:r>
          </a:p>
          <a:p>
            <a:pPr marL="282575" lvl="0" indent="-282575">
              <a:spcBef>
                <a:spcPts val="0"/>
              </a:spcBef>
              <a:spcAft>
                <a:spcPts val="1200"/>
              </a:spcAft>
              <a:buClr>
                <a:srgbClr val="00B0F0"/>
              </a:buClr>
              <a:buSzPct val="100000"/>
              <a:buFont typeface="Arial"/>
              <a:buChar char="•"/>
            </a:pPr>
            <a:endParaRPr lang="en-US" sz="2000" dirty="0">
              <a:solidFill>
                <a:schemeClr val="bg1"/>
              </a:solidFill>
            </a:endParaRPr>
          </a:p>
          <a:p>
            <a:pPr marL="282575" lvl="0" indent="-282575">
              <a:spcBef>
                <a:spcPts val="0"/>
              </a:spcBef>
              <a:spcAft>
                <a:spcPts val="1200"/>
              </a:spcAft>
              <a:buClr>
                <a:srgbClr val="00B0F0"/>
              </a:buClr>
              <a:buSzPct val="100000"/>
              <a:buFont typeface="Arial"/>
              <a:buChar char="•"/>
            </a:pPr>
            <a:endParaRPr lang="en-US" sz="2000" dirty="0">
              <a:solidFill>
                <a:schemeClr val="bg1"/>
              </a:solidFill>
            </a:endParaRPr>
          </a:p>
          <a:p>
            <a:pPr marL="282575" lvl="0" indent="-282575">
              <a:spcBef>
                <a:spcPts val="0"/>
              </a:spcBef>
              <a:spcAft>
                <a:spcPts val="1200"/>
              </a:spcAft>
              <a:buClr>
                <a:srgbClr val="00B0F0"/>
              </a:buClr>
              <a:buSzPct val="100000"/>
              <a:buFont typeface="Arial"/>
              <a:buChar char="•"/>
            </a:pPr>
            <a:endParaRPr lang="en-US" sz="2000" dirty="0">
              <a:solidFill>
                <a:schemeClr val="bg1"/>
              </a:solidFill>
            </a:endParaRPr>
          </a:p>
        </p:txBody>
      </p:sp>
      <p:sp>
        <p:nvSpPr>
          <p:cNvPr id="365" name="Shape 365"/>
          <p:cNvSpPr txBox="1">
            <a:spLocks noGrp="1"/>
          </p:cNvSpPr>
          <p:nvPr>
            <p:ph type="title"/>
          </p:nvPr>
        </p:nvSpPr>
        <p:spPr>
          <a:prstGeom prst="rect">
            <a:avLst/>
          </a:prstGeom>
          <a:noFill/>
          <a:ln>
            <a:noFill/>
          </a:ln>
        </p:spPr>
        <p:txBody>
          <a:bodyPr lIns="91425" tIns="45700" rIns="91425" bIns="45700" anchor="ctr" anchorCtr="0">
            <a:noAutofit/>
          </a:bodyPr>
          <a:lstStyle/>
          <a:p>
            <a:pPr>
              <a:buSzPct val="25000"/>
            </a:pPr>
            <a:r>
              <a:rPr lang="en-US" sz="2800" dirty="0"/>
              <a:t>Steps Toward Release of Draft EIR/EIS</a:t>
            </a:r>
          </a:p>
        </p:txBody>
      </p:sp>
      <p:pic>
        <p:nvPicPr>
          <p:cNvPr id="5" name="Picture 4" descr="\\SERVER1\RedirectedFolders\genoveva\My Documents\Arellano Projects\HST\P-LA\May 15 Open House\EXHIBIT FILES\Small Graphics\Draft Project Level.png">
            <a:extLst>
              <a:ext uri="{FF2B5EF4-FFF2-40B4-BE49-F238E27FC236}">
                <a16:creationId xmlns:a16="http://schemas.microsoft.com/office/drawing/2014/main" id="{BCE71535-D181-4983-BBA8-75FEC1B6C6A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91400" y="4349609"/>
            <a:ext cx="1523225" cy="15924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9C38B3C-5A78-41D0-A0ED-691DF29DA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614451"/>
            <a:ext cx="1494143" cy="1629098"/>
          </a:xfrm>
          <a:prstGeom prst="rect">
            <a:avLst/>
          </a:prstGeom>
        </p:spPr>
      </p:pic>
      <p:sp>
        <p:nvSpPr>
          <p:cNvPr id="3" name="Rectangle 2">
            <a:extLst>
              <a:ext uri="{FF2B5EF4-FFF2-40B4-BE49-F238E27FC236}">
                <a16:creationId xmlns:a16="http://schemas.microsoft.com/office/drawing/2014/main" id="{399DE7BE-5327-422B-A79B-DF6B37483453}"/>
              </a:ext>
            </a:extLst>
          </p:cNvPr>
          <p:cNvSpPr/>
          <p:nvPr/>
        </p:nvSpPr>
        <p:spPr>
          <a:xfrm>
            <a:off x="-76200" y="1519406"/>
            <a:ext cx="9143999" cy="615553"/>
          </a:xfrm>
          <a:prstGeom prst="rect">
            <a:avLst/>
          </a:prstGeom>
        </p:spPr>
        <p:txBody>
          <a:bodyPr wrap="square">
            <a:spAutoFit/>
          </a:bodyPr>
          <a:lstStyle/>
          <a:p>
            <a:pPr algn="ctr"/>
            <a:r>
              <a:rPr lang="en-US" sz="1700" i="1" dirty="0">
                <a:solidFill>
                  <a:schemeClr val="bg1"/>
                </a:solidFill>
                <a:latin typeface="Arial" panose="020B0604020202020204" pitchFamily="34" charset="0"/>
                <a:cs typeface="Arial" panose="020B0604020202020204" pitchFamily="34" charset="0"/>
              </a:rPr>
              <a:t>“…provide the public with electric-powered high-speed rail service that offers predictable and consistent travel times between major urban centers…”</a:t>
            </a:r>
          </a:p>
        </p:txBody>
      </p:sp>
      <p:sp>
        <p:nvSpPr>
          <p:cNvPr id="4" name="TextBox 3">
            <a:extLst>
              <a:ext uri="{FF2B5EF4-FFF2-40B4-BE49-F238E27FC236}">
                <a16:creationId xmlns:a16="http://schemas.microsoft.com/office/drawing/2014/main" id="{8F39A8EA-B780-4926-B8CC-A83ED4D1FE06}"/>
              </a:ext>
            </a:extLst>
          </p:cNvPr>
          <p:cNvSpPr txBox="1"/>
          <p:nvPr/>
        </p:nvSpPr>
        <p:spPr>
          <a:xfrm>
            <a:off x="1981200" y="772368"/>
            <a:ext cx="6057900" cy="461665"/>
          </a:xfrm>
          <a:prstGeom prst="rect">
            <a:avLst/>
          </a:prstGeom>
          <a:noFill/>
        </p:spPr>
        <p:txBody>
          <a:bodyPr wrap="square" rtlCol="0">
            <a:spAutoFit/>
          </a:bodyPr>
          <a:lstStyle/>
          <a:p>
            <a:r>
              <a:rPr lang="en-US" sz="2400" i="1" u="sng" cap="all" dirty="0">
                <a:solidFill>
                  <a:srgbClr val="FCD41B"/>
                </a:solidFill>
                <a:latin typeface="Arial Narrow" pitchFamily="34" charset="0"/>
                <a:ea typeface="+mj-ea"/>
                <a:cs typeface="+mj-cs"/>
              </a:rPr>
              <a:t>High-Speed Rail Purpose and Need</a:t>
            </a:r>
          </a:p>
        </p:txBody>
      </p:sp>
    </p:spTree>
    <p:extLst>
      <p:ext uri="{BB962C8B-B14F-4D97-AF65-F5344CB8AC3E}">
        <p14:creationId xmlns:p14="http://schemas.microsoft.com/office/powerpoint/2010/main" val="423748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524000" y="1232829"/>
            <a:ext cx="6096000" cy="9010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sz="3600" b="1" cap="all" dirty="0">
                <a:solidFill>
                  <a:srgbClr val="FCD41B"/>
                </a:solidFill>
                <a:latin typeface="Arial Narrow" pitchFamily="34" charset="0"/>
                <a:cs typeface="+mj-cs"/>
              </a:rPr>
              <a:t>Next steps</a:t>
            </a:r>
          </a:p>
        </p:txBody>
      </p:sp>
      <p:pic>
        <p:nvPicPr>
          <p:cNvPr id="8" name="Shape 321"/>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308" y="2490651"/>
            <a:ext cx="5597382" cy="3159259"/>
          </a:xfrm>
          <a:prstGeom prst="rect">
            <a:avLst/>
          </a:prstGeom>
          <a:ln>
            <a:noFill/>
          </a:ln>
          <a:effectLst>
            <a:softEdge rad="112500"/>
          </a:effectLst>
        </p:spPr>
      </p:pic>
    </p:spTree>
    <p:extLst>
      <p:ext uri="{BB962C8B-B14F-4D97-AF65-F5344CB8AC3E}">
        <p14:creationId xmlns:p14="http://schemas.microsoft.com/office/powerpoint/2010/main" val="1515244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3DCF-B42D-457C-8576-ACBB7E56E961}"/>
              </a:ext>
            </a:extLst>
          </p:cNvPr>
          <p:cNvSpPr>
            <a:spLocks noGrp="1"/>
          </p:cNvSpPr>
          <p:nvPr>
            <p:ph type="title"/>
          </p:nvPr>
        </p:nvSpPr>
        <p:spPr/>
        <p:txBody>
          <a:bodyPr/>
          <a:lstStyle/>
          <a:p>
            <a:r>
              <a:rPr lang="en-US" sz="3200" cap="none" dirty="0">
                <a:latin typeface="Arial Narrow"/>
                <a:ea typeface="Arial Narrow"/>
                <a:cs typeface="Arial Narrow"/>
                <a:sym typeface="Arial Narrow"/>
              </a:rPr>
              <a:t>PROJECT TIMELINES *</a:t>
            </a:r>
            <a:endParaRPr lang="en-US" dirty="0"/>
          </a:p>
        </p:txBody>
      </p:sp>
      <p:sp>
        <p:nvSpPr>
          <p:cNvPr id="3" name="Rectangle 2">
            <a:extLst>
              <a:ext uri="{FF2B5EF4-FFF2-40B4-BE49-F238E27FC236}">
                <a16:creationId xmlns:a16="http://schemas.microsoft.com/office/drawing/2014/main" id="{47E329B8-8E9B-4427-B8C8-31E081327E61}"/>
              </a:ext>
            </a:extLst>
          </p:cNvPr>
          <p:cNvSpPr/>
          <p:nvPr/>
        </p:nvSpPr>
        <p:spPr>
          <a:xfrm>
            <a:off x="7010400" y="6412468"/>
            <a:ext cx="2057400" cy="338554"/>
          </a:xfrm>
          <a:prstGeom prst="rect">
            <a:avLst/>
          </a:prstGeom>
        </p:spPr>
        <p:txBody>
          <a:bodyPr wrap="square">
            <a:spAutoFit/>
          </a:bodyPr>
          <a:lstStyle/>
          <a:p>
            <a:pPr marR="4220" algn="r"/>
            <a:r>
              <a:rPr lang="en-US" sz="1600" dirty="0">
                <a:solidFill>
                  <a:schemeClr val="accent1">
                    <a:lumMod val="40000"/>
                    <a:lumOff val="60000"/>
                  </a:schemeClr>
                </a:solidFill>
                <a:latin typeface="Calibri" panose="020F0502020204030204" pitchFamily="34" charset="0"/>
              </a:rPr>
              <a:t>*Subject to Change</a:t>
            </a:r>
            <a:endParaRPr lang="en-US" sz="1600" dirty="0">
              <a:solidFill>
                <a:schemeClr val="accent1">
                  <a:lumMod val="40000"/>
                  <a:lumOff val="60000"/>
                </a:schemeClr>
              </a:solidFill>
            </a:endParaRPr>
          </a:p>
        </p:txBody>
      </p:sp>
      <p:pic>
        <p:nvPicPr>
          <p:cNvPr id="9" name="Picture 8" descr="A screenshot of a social media post&#10;&#10;Description generated with very high confidence">
            <a:extLst>
              <a:ext uri="{FF2B5EF4-FFF2-40B4-BE49-F238E27FC236}">
                <a16:creationId xmlns:a16="http://schemas.microsoft.com/office/drawing/2014/main" id="{935B70C3-57AD-43AF-879B-7ED32B341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4374"/>
            <a:ext cx="9144000" cy="5149252"/>
          </a:xfrm>
          <a:prstGeom prst="rect">
            <a:avLst/>
          </a:prstGeom>
        </p:spPr>
      </p:pic>
    </p:spTree>
    <p:extLst>
      <p:ext uri="{BB962C8B-B14F-4D97-AF65-F5344CB8AC3E}">
        <p14:creationId xmlns:p14="http://schemas.microsoft.com/office/powerpoint/2010/main" val="295287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Stay involved</a:t>
            </a:r>
          </a:p>
        </p:txBody>
      </p:sp>
      <p:sp>
        <p:nvSpPr>
          <p:cNvPr id="3" name="Content Placeholder 2"/>
          <p:cNvSpPr>
            <a:spLocks noGrp="1"/>
          </p:cNvSpPr>
          <p:nvPr>
            <p:ph idx="1"/>
          </p:nvPr>
        </p:nvSpPr>
        <p:spPr>
          <a:xfrm>
            <a:off x="495300" y="791858"/>
            <a:ext cx="8458200" cy="4537684"/>
          </a:xfrm>
        </p:spPr>
        <p:txBody>
          <a:bodyPr>
            <a:normAutofit fontScale="92500" lnSpcReduction="20000"/>
          </a:bodyPr>
          <a:lstStyle/>
          <a:p>
            <a:r>
              <a:rPr lang="en-US" sz="1900" dirty="0">
                <a:solidFill>
                  <a:srgbClr val="FCD41B"/>
                </a:solidFill>
              </a:rPr>
              <a:t>Bakersfield to Palmdale Project Section</a:t>
            </a:r>
          </a:p>
          <a:p>
            <a:pPr>
              <a:lnSpc>
                <a:spcPct val="120000"/>
              </a:lnSpc>
              <a:spcBef>
                <a:spcPts val="0"/>
              </a:spcBef>
            </a:pPr>
            <a:r>
              <a:rPr lang="en-US" sz="1900" dirty="0"/>
              <a:t>(866) 300-3044  </a:t>
            </a:r>
          </a:p>
          <a:p>
            <a:pPr>
              <a:lnSpc>
                <a:spcPct val="120000"/>
              </a:lnSpc>
              <a:spcBef>
                <a:spcPts val="0"/>
              </a:spcBef>
            </a:pPr>
            <a:r>
              <a:rPr lang="en-US" sz="1900" b="0" dirty="0">
                <a:solidFill>
                  <a:srgbClr val="0AAEFA"/>
                </a:solidFill>
              </a:rPr>
              <a:t>bakersfield_palmdale@hsr.ca.gov</a:t>
            </a:r>
          </a:p>
          <a:p>
            <a:pPr>
              <a:lnSpc>
                <a:spcPct val="120000"/>
              </a:lnSpc>
              <a:spcBef>
                <a:spcPts val="0"/>
              </a:spcBef>
            </a:pPr>
            <a:endParaRPr lang="en-US" sz="1900" dirty="0">
              <a:solidFill>
                <a:srgbClr val="FCD41B"/>
              </a:solidFill>
              <a:ea typeface="+mj-ea"/>
              <a:cs typeface="+mj-cs"/>
            </a:endParaRPr>
          </a:p>
          <a:p>
            <a:pPr>
              <a:lnSpc>
                <a:spcPct val="120000"/>
              </a:lnSpc>
              <a:spcBef>
                <a:spcPts val="0"/>
              </a:spcBef>
            </a:pPr>
            <a:r>
              <a:rPr lang="en-US" sz="1900" dirty="0">
                <a:solidFill>
                  <a:srgbClr val="FCD41B"/>
                </a:solidFill>
                <a:ea typeface="+mj-ea"/>
                <a:cs typeface="+mj-cs"/>
              </a:rPr>
              <a:t>Palmdale to Burbank Project Section</a:t>
            </a:r>
          </a:p>
          <a:p>
            <a:pPr>
              <a:lnSpc>
                <a:spcPct val="120000"/>
              </a:lnSpc>
              <a:spcBef>
                <a:spcPts val="0"/>
              </a:spcBef>
            </a:pPr>
            <a:r>
              <a:rPr lang="en-US" sz="1900" dirty="0"/>
              <a:t>(800) 630-1039 </a:t>
            </a:r>
          </a:p>
          <a:p>
            <a:pPr>
              <a:lnSpc>
                <a:spcPct val="120000"/>
              </a:lnSpc>
              <a:spcBef>
                <a:spcPts val="0"/>
              </a:spcBef>
            </a:pPr>
            <a:r>
              <a:rPr lang="en-US" sz="1900" b="0" dirty="0">
                <a:solidFill>
                  <a:srgbClr val="0AAEFA"/>
                </a:solidFill>
              </a:rPr>
              <a:t>palmdale_burbank@hsr.ca.gov</a:t>
            </a:r>
          </a:p>
          <a:p>
            <a:pPr>
              <a:lnSpc>
                <a:spcPct val="120000"/>
              </a:lnSpc>
              <a:spcBef>
                <a:spcPts val="0"/>
              </a:spcBef>
            </a:pPr>
            <a:endParaRPr lang="en-US" sz="1900" dirty="0"/>
          </a:p>
          <a:p>
            <a:pPr>
              <a:lnSpc>
                <a:spcPct val="120000"/>
              </a:lnSpc>
              <a:spcBef>
                <a:spcPts val="0"/>
              </a:spcBef>
              <a:buSzPct val="25000"/>
            </a:pPr>
            <a:r>
              <a:rPr lang="en-US" sz="1900" dirty="0">
                <a:solidFill>
                  <a:srgbClr val="FCD41B"/>
                </a:solidFill>
              </a:rPr>
              <a:t>Burbank to Los Angeles Project Section</a:t>
            </a:r>
            <a:endParaRPr lang="en-US" sz="1900" dirty="0">
              <a:solidFill>
                <a:srgbClr val="FCD41B"/>
              </a:solidFill>
              <a:latin typeface="Arial Narrow"/>
              <a:ea typeface="Arial Narrow"/>
              <a:cs typeface="Arial Narrow"/>
              <a:sym typeface="Arial Narrow"/>
            </a:endParaRPr>
          </a:p>
          <a:p>
            <a:pPr>
              <a:lnSpc>
                <a:spcPct val="120000"/>
              </a:lnSpc>
              <a:spcBef>
                <a:spcPts val="0"/>
              </a:spcBef>
              <a:buSzPct val="25000"/>
            </a:pPr>
            <a:r>
              <a:rPr lang="en-US" sz="1900" b="0" dirty="0"/>
              <a:t>(877) 977-1660</a:t>
            </a:r>
            <a:endParaRPr lang="en-US" sz="1900" i="1" dirty="0">
              <a:solidFill>
                <a:srgbClr val="FFFFFF"/>
              </a:solidFill>
              <a:latin typeface="Arial Narrow"/>
              <a:ea typeface="Arial Narrow"/>
              <a:cs typeface="Arial Narrow"/>
              <a:sym typeface="Arial Narrow"/>
            </a:endParaRPr>
          </a:p>
          <a:p>
            <a:pPr>
              <a:lnSpc>
                <a:spcPct val="120000"/>
              </a:lnSpc>
              <a:spcBef>
                <a:spcPts val="0"/>
              </a:spcBef>
              <a:buSzPct val="25000"/>
            </a:pPr>
            <a:r>
              <a:rPr lang="en-US" sz="1900" b="0" dirty="0">
                <a:solidFill>
                  <a:srgbClr val="0AAEFA"/>
                </a:solidFill>
              </a:rPr>
              <a:t>burbank_los.angeles@hsr.ca.gov</a:t>
            </a:r>
          </a:p>
          <a:p>
            <a:pPr lvl="0">
              <a:lnSpc>
                <a:spcPct val="120000"/>
              </a:lnSpc>
              <a:spcBef>
                <a:spcPts val="0"/>
              </a:spcBef>
              <a:buSzPct val="25000"/>
            </a:pPr>
            <a:endParaRPr lang="en-US" sz="1900" dirty="0">
              <a:solidFill>
                <a:srgbClr val="FCD41B"/>
              </a:solidFill>
            </a:endParaRPr>
          </a:p>
          <a:p>
            <a:pPr lvl="0">
              <a:lnSpc>
                <a:spcPct val="120000"/>
              </a:lnSpc>
              <a:spcBef>
                <a:spcPts val="0"/>
              </a:spcBef>
              <a:buSzPct val="25000"/>
            </a:pPr>
            <a:r>
              <a:rPr lang="en-US" sz="1900" dirty="0">
                <a:solidFill>
                  <a:srgbClr val="FCD41B"/>
                </a:solidFill>
              </a:rPr>
              <a:t>Los Angeles to Anaheim Project Section</a:t>
            </a:r>
            <a:endParaRPr lang="en-US" sz="1900" dirty="0">
              <a:solidFill>
                <a:srgbClr val="FCD41B"/>
              </a:solidFill>
              <a:latin typeface="Arial Narrow"/>
              <a:ea typeface="Arial Narrow"/>
              <a:cs typeface="Arial Narrow"/>
              <a:sym typeface="Arial Narrow"/>
            </a:endParaRPr>
          </a:p>
          <a:p>
            <a:pPr lvl="0">
              <a:lnSpc>
                <a:spcPct val="120000"/>
              </a:lnSpc>
              <a:spcBef>
                <a:spcPts val="0"/>
              </a:spcBef>
              <a:buSzPct val="25000"/>
            </a:pPr>
            <a:r>
              <a:rPr lang="en-US" sz="1900" b="0" dirty="0"/>
              <a:t>(877) 669-0494</a:t>
            </a:r>
            <a:endParaRPr lang="en-US" sz="1900" i="1" dirty="0">
              <a:solidFill>
                <a:srgbClr val="FFFFFF"/>
              </a:solidFill>
              <a:latin typeface="Arial Narrow"/>
              <a:ea typeface="Arial Narrow"/>
              <a:cs typeface="Arial Narrow"/>
              <a:sym typeface="Arial Narrow"/>
            </a:endParaRPr>
          </a:p>
          <a:p>
            <a:pPr lvl="0">
              <a:lnSpc>
                <a:spcPct val="120000"/>
              </a:lnSpc>
              <a:spcBef>
                <a:spcPts val="0"/>
              </a:spcBef>
              <a:buSzPct val="25000"/>
            </a:pPr>
            <a:r>
              <a:rPr lang="en-US" sz="1900" b="0" dirty="0">
                <a:solidFill>
                  <a:srgbClr val="0AAEFA"/>
                </a:solidFill>
              </a:rPr>
              <a:t>los.angeles_anaheim@hsr.ca.gov</a:t>
            </a:r>
          </a:p>
          <a:p>
            <a:endParaRPr lang="en-US" sz="2600" dirty="0">
              <a:solidFill>
                <a:srgbClr val="FCD41B"/>
              </a:solidFill>
            </a:endParaRPr>
          </a:p>
        </p:txBody>
      </p:sp>
      <p:sp>
        <p:nvSpPr>
          <p:cNvPr id="29" name="Content Placeholder 2"/>
          <p:cNvSpPr>
            <a:spLocks noGrp="1"/>
          </p:cNvSpPr>
          <p:nvPr>
            <p:ph idx="12"/>
          </p:nvPr>
        </p:nvSpPr>
        <p:spPr>
          <a:xfrm>
            <a:off x="495300" y="5271938"/>
            <a:ext cx="4038600" cy="1315887"/>
          </a:xfrm>
        </p:spPr>
        <p:txBody>
          <a:bodyPr>
            <a:normAutofit/>
          </a:bodyPr>
          <a:lstStyle>
            <a:lvl1pPr marL="0" indent="0">
              <a:buFont typeface="Arial" pitchFamily="34" charset="0"/>
              <a:buNone/>
              <a:defRPr sz="2400">
                <a:solidFill>
                  <a:schemeClr val="bg1"/>
                </a:solidFill>
              </a:defRPr>
            </a:lvl1pPr>
          </a:lstStyle>
          <a:p>
            <a:pPr>
              <a:spcBef>
                <a:spcPts val="0"/>
              </a:spcBef>
            </a:pPr>
            <a:r>
              <a:rPr lang="en-US" sz="1600" dirty="0">
                <a:solidFill>
                  <a:srgbClr val="0AAEFA"/>
                </a:solidFill>
              </a:rPr>
              <a:t>Southern California Regional Office</a:t>
            </a:r>
            <a:br>
              <a:rPr lang="en-US" sz="1600" b="0" dirty="0"/>
            </a:br>
            <a:r>
              <a:rPr lang="en-US" sz="1600" b="0" dirty="0"/>
              <a:t>California High-Speed Rail Authority </a:t>
            </a:r>
            <a:br>
              <a:rPr lang="en-US" sz="1600" b="0" dirty="0"/>
            </a:br>
            <a:r>
              <a:rPr lang="en-US" sz="1600" b="0" dirty="0"/>
              <a:t>355 S Grand Ave, Suite 2050</a:t>
            </a:r>
            <a:br>
              <a:rPr lang="en-US" sz="1600" b="0" dirty="0"/>
            </a:br>
            <a:r>
              <a:rPr lang="en-US" sz="1600" b="0" dirty="0"/>
              <a:t>Los Angeles CA 90071 </a:t>
            </a:r>
          </a:p>
          <a:p>
            <a:pPr>
              <a:spcBef>
                <a:spcPts val="0"/>
              </a:spcBef>
            </a:pPr>
            <a:r>
              <a:rPr lang="en-US" sz="1600" b="0" i="1" dirty="0">
                <a:solidFill>
                  <a:srgbClr val="0AAEFA"/>
                </a:solidFill>
              </a:rPr>
              <a:t>www.hsr.ca.gov</a:t>
            </a:r>
            <a:endParaRPr lang="en-US" sz="2000" b="0" i="1" dirty="0">
              <a:solidFill>
                <a:srgbClr val="0AAEFA"/>
              </a:solidFill>
            </a:endParaRPr>
          </a:p>
        </p:txBody>
      </p:sp>
      <p:sp>
        <p:nvSpPr>
          <p:cNvPr id="7" name="Content Placeholder 7"/>
          <p:cNvSpPr txBox="1">
            <a:spLocks/>
          </p:cNvSpPr>
          <p:nvPr/>
        </p:nvSpPr>
        <p:spPr>
          <a:xfrm>
            <a:off x="4648200" y="4876800"/>
            <a:ext cx="4038600" cy="2438400"/>
          </a:xfrm>
          <a:prstGeom prst="rect">
            <a:avLst/>
          </a:prstGeom>
        </p:spPr>
        <p:txBody>
          <a:bodyPr>
            <a:normAutofit/>
          </a:bodyPr>
          <a:lstStyle>
            <a:lvl1pPr marL="177800" indent="-177800" algn="l" defTabSz="914400" rtl="0" eaLnBrk="1" latinLnBrk="0" hangingPunct="1">
              <a:spcBef>
                <a:spcPct val="20000"/>
              </a:spcBef>
              <a:buClr>
                <a:srgbClr val="0AAEFA"/>
              </a:buClr>
              <a:buFont typeface="Arial" pitchFamily="34" charset="0"/>
              <a:buChar char="•"/>
              <a:defRPr sz="2400" b="1" i="0" kern="1200">
                <a:solidFill>
                  <a:schemeClr val="bg1"/>
                </a:solidFill>
                <a:latin typeface="Arial Narrow" pitchFamily="34" charset="0"/>
                <a:ea typeface="+mn-ea"/>
                <a:cs typeface="Arial" pitchFamily="34" charset="0"/>
              </a:defRPr>
            </a:lvl1pPr>
            <a:lvl2pPr marL="292100" indent="-177800" algn="l" defTabSz="914400" rtl="0" eaLnBrk="1" latinLnBrk="0" hangingPunct="1">
              <a:spcBef>
                <a:spcPct val="20000"/>
              </a:spcBef>
              <a:buClr>
                <a:srgbClr val="FCD41B"/>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2pPr>
            <a:lvl3pPr marL="406400" indent="-177800" algn="l" defTabSz="914400" rtl="0" eaLnBrk="1" latinLnBrk="0" hangingPunct="1">
              <a:spcBef>
                <a:spcPct val="20000"/>
              </a:spcBef>
              <a:buClr>
                <a:schemeClr val="bg1"/>
              </a:buClr>
              <a:buSzPct val="100000"/>
              <a:buFont typeface="Arial" panose="020B0604020202020204" pitchFamily="34" charset="0"/>
              <a:buChar char="•"/>
              <a:defRPr sz="2200" b="0" i="0" kern="1200">
                <a:solidFill>
                  <a:schemeClr val="bg1"/>
                </a:solidFill>
                <a:latin typeface="Arial Narrow" pitchFamily="34" charset="0"/>
                <a:ea typeface="+mn-ea"/>
                <a:cs typeface="Arial" pitchFamily="34" charset="0"/>
              </a:defRPr>
            </a:lvl3pPr>
            <a:lvl4pPr marL="520700" indent="-177800" algn="l" defTabSz="914400" rtl="0" eaLnBrk="1" latinLnBrk="0" hangingPunct="1">
              <a:spcBef>
                <a:spcPct val="20000"/>
              </a:spcBef>
              <a:buClr>
                <a:srgbClr val="0AAEFA"/>
              </a:buClr>
              <a:buSzPct val="100000"/>
              <a:buFont typeface="Arial Narrow" panose="020B0606020202030204" pitchFamily="34" charset="0"/>
              <a:buChar char="»"/>
              <a:defRPr sz="2200" b="0" i="0" kern="1200">
                <a:solidFill>
                  <a:schemeClr val="bg1"/>
                </a:solidFill>
                <a:latin typeface="Arial Narrow" pitchFamily="34" charset="0"/>
                <a:ea typeface="+mn-ea"/>
                <a:cs typeface="Arial" pitchFamily="34" charset="0"/>
              </a:defRPr>
            </a:lvl4pPr>
            <a:lvl5pPr marL="635000" indent="-177800" algn="l" defTabSz="914400" rtl="0" eaLnBrk="1" latinLnBrk="0" hangingPunct="1">
              <a:spcBef>
                <a:spcPct val="20000"/>
              </a:spcBef>
              <a:buClr>
                <a:srgbClr val="FCD41B"/>
              </a:buClr>
              <a:buFont typeface="Arial" pitchFamily="34" charset="0"/>
              <a:buChar char="•"/>
              <a:defRPr sz="2200" b="0" i="0" kern="1200">
                <a:solidFill>
                  <a:schemeClr val="bg1"/>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AAEFA"/>
              </a:buClr>
              <a:buSzTx/>
              <a:buFont typeface="Arial" pitchFamily="34" charset="0"/>
              <a:buNone/>
              <a:tabLst/>
              <a:defRPr/>
            </a:pPr>
            <a:endParaRPr kumimoji="0" lang="en-US" sz="2000" b="0" i="0" u="none" strike="noStrike" kern="1200" cap="none" spc="0" normalizeH="0" baseline="0" noProof="0" dirty="0">
              <a:ln>
                <a:noFill/>
              </a:ln>
              <a:solidFill>
                <a:schemeClr val="bg1"/>
              </a:solidFill>
              <a:effectLst/>
              <a:uLnTx/>
              <a:uFillTx/>
              <a:latin typeface="Arial Narrow" pitchFamily="34" charset="0"/>
              <a:ea typeface="+mn-ea"/>
              <a:cs typeface="Arial" pitchFamily="34" charset="0"/>
            </a:endParaRPr>
          </a:p>
        </p:txBody>
      </p:sp>
      <p:sp>
        <p:nvSpPr>
          <p:cNvPr id="8" name="Content Placeholder 2"/>
          <p:cNvSpPr>
            <a:spLocks noGrp="1"/>
          </p:cNvSpPr>
          <p:nvPr>
            <p:ph idx="13"/>
          </p:nvPr>
        </p:nvSpPr>
        <p:spPr>
          <a:xfrm>
            <a:off x="5486400" y="4114800"/>
            <a:ext cx="3352800" cy="2209800"/>
          </a:xfrm>
        </p:spPr>
        <p:txBody>
          <a:bodyPr>
            <a:normAutofit/>
          </a:bodyPr>
          <a:lstStyle>
            <a:lvl1pPr marL="0" indent="0">
              <a:buFont typeface="Arial" pitchFamily="34" charset="0"/>
              <a:buNone/>
              <a:defRPr sz="2400">
                <a:solidFill>
                  <a:schemeClr val="bg1"/>
                </a:solidFill>
              </a:defRPr>
            </a:lvl1pPr>
          </a:lstStyle>
          <a:p>
            <a:r>
              <a:rPr lang="en-US" sz="1700" b="0" dirty="0"/>
              <a:t>@cahsra</a:t>
            </a:r>
          </a:p>
          <a:p>
            <a:endParaRPr lang="en-US" sz="1700" b="0" dirty="0"/>
          </a:p>
          <a:p>
            <a:r>
              <a:rPr lang="en-US" sz="1700" b="0" dirty="0"/>
              <a:t>facebook.com/CaliforniaHighSpeedRail</a:t>
            </a:r>
          </a:p>
          <a:p>
            <a:br>
              <a:rPr lang="en-US" sz="1700" b="0" dirty="0"/>
            </a:br>
            <a:r>
              <a:rPr lang="en-US" sz="1700" b="0" dirty="0"/>
              <a:t>@cahsra</a:t>
            </a:r>
          </a:p>
          <a:p>
            <a:br>
              <a:rPr lang="en-US" sz="1700" b="0" dirty="0"/>
            </a:br>
            <a:r>
              <a:rPr lang="en-US" sz="1700" b="0" dirty="0"/>
              <a:t>youtube.com/CAHighSpeedRail</a:t>
            </a:r>
          </a:p>
          <a:p>
            <a:endParaRPr lang="en-US" sz="1700" b="0" dirty="0"/>
          </a:p>
          <a:p>
            <a:endParaRPr lang="en-US" sz="1700" b="0" dirty="0"/>
          </a:p>
        </p:txBody>
      </p:sp>
      <p:pic>
        <p:nvPicPr>
          <p:cNvPr id="9" name="Picture 2" descr="C:\Users\ddomondon\Desktop\facebook.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4662338"/>
            <a:ext cx="457200" cy="4623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domondon\Desktop\twitter.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72050" y="5271938"/>
            <a:ext cx="447675" cy="4526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ddomondon\Desktop\youtube.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72050" y="5881537"/>
            <a:ext cx="438150" cy="4430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Current\CHSRA Palmdale-Burbank (HMM)\Scoping 2014\Scoping Report\P-Bur_APPENDICES\Scoping Meeting Pictures\Burbank_Scoping Mtg_08.06.2014_4.JPG"/>
          <p:cNvPicPr>
            <a:picLocks noChangeAspect="1"/>
          </p:cNvPicPr>
          <p:nvPr/>
        </p:nvPicPr>
        <p:blipFill rotWithShape="1">
          <a:blip r:embed="rId6" cstate="email">
            <a:extLst>
              <a:ext uri="{28A0092B-C50C-407E-A947-70E740481C1C}">
                <a14:useLocalDpi xmlns:a14="http://schemas.microsoft.com/office/drawing/2010/main"/>
              </a:ext>
            </a:extLst>
          </a:blip>
          <a:srcRect l="8144" r="3474"/>
          <a:stretch/>
        </p:blipFill>
        <p:spPr bwMode="auto">
          <a:xfrm>
            <a:off x="5114925" y="1024320"/>
            <a:ext cx="3238500" cy="2442935"/>
          </a:xfrm>
          <a:prstGeom prst="rect">
            <a:avLst/>
          </a:prstGeom>
          <a:ln>
            <a:noFill/>
          </a:ln>
          <a:effectLst/>
        </p:spPr>
      </p:pic>
      <p:pic>
        <p:nvPicPr>
          <p:cNvPr id="12" name="Picture 11" descr="http://cruencounter.com/wp-content/uploads/2014/03/instagramvector.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724400" y="3886200"/>
            <a:ext cx="884542" cy="88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3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524000" y="1232829"/>
            <a:ext cx="6096000" cy="9010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sz="3600" b="1" cap="all" dirty="0">
                <a:solidFill>
                  <a:srgbClr val="FCD41B"/>
                </a:solidFill>
                <a:latin typeface="Arial Narrow" pitchFamily="34" charset="0"/>
                <a:cs typeface="+mj-cs"/>
              </a:rPr>
              <a:t>CALIFORNIA HIGH-SPEED RAIL Program</a:t>
            </a:r>
          </a:p>
        </p:txBody>
      </p:sp>
      <p:pic>
        <p:nvPicPr>
          <p:cNvPr id="8" name="Shape 321"/>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308" y="2490651"/>
            <a:ext cx="5597382" cy="3159259"/>
          </a:xfrm>
          <a:prstGeom prst="rect">
            <a:avLst/>
          </a:prstGeom>
          <a:ln>
            <a:noFill/>
          </a:ln>
          <a:effectLst>
            <a:softEdge rad="112500"/>
          </a:effectLst>
        </p:spPr>
      </p:pic>
    </p:spTree>
    <p:extLst>
      <p:ext uri="{BB962C8B-B14F-4D97-AF65-F5344CB8AC3E}">
        <p14:creationId xmlns:p14="http://schemas.microsoft.com/office/powerpoint/2010/main" val="22382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42900" y="0"/>
            <a:ext cx="8458200" cy="685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CD41B"/>
              </a:buClr>
              <a:buSzPct val="25000"/>
              <a:buFont typeface="Arial Narrow"/>
              <a:buNone/>
            </a:pPr>
            <a:r>
              <a:rPr lang="en-US" sz="2800" b="1" i="0" u="none" strike="noStrike" cap="none" dirty="0">
                <a:solidFill>
                  <a:srgbClr val="FCD41B"/>
                </a:solidFill>
                <a:latin typeface="Arial Narrow"/>
                <a:ea typeface="Arial Narrow"/>
                <a:cs typeface="Arial Narrow"/>
                <a:sym typeface="Arial Narrow"/>
              </a:rPr>
              <a:t>HIGH-SPEED RAIL:  </a:t>
            </a:r>
            <a:r>
              <a:rPr lang="en-US" sz="2800" b="1" i="0" u="none" strike="noStrike" cap="none" dirty="0">
                <a:solidFill>
                  <a:schemeClr val="lt1"/>
                </a:solidFill>
                <a:latin typeface="Arial Narrow"/>
                <a:ea typeface="Arial Narrow"/>
                <a:cs typeface="Arial Narrow"/>
                <a:sym typeface="Arial Narrow"/>
              </a:rPr>
              <a:t>Connecting California</a:t>
            </a:r>
          </a:p>
        </p:txBody>
      </p:sp>
      <p:pic>
        <p:nvPicPr>
          <p:cNvPr id="273" name="Shape 273"/>
          <p:cNvPicPr preferRelativeResize="0"/>
          <p:nvPr/>
        </p:nvPicPr>
        <p:blipFill rotWithShape="1">
          <a:blip r:embed="rId3">
            <a:alphaModFix/>
          </a:blip>
          <a:srcRect/>
          <a:stretch/>
        </p:blipFill>
        <p:spPr>
          <a:xfrm>
            <a:off x="4791455" y="838200"/>
            <a:ext cx="4047744" cy="5757672"/>
          </a:xfrm>
          <a:prstGeom prst="rect">
            <a:avLst/>
          </a:prstGeom>
          <a:noFill/>
          <a:ln>
            <a:noFill/>
          </a:ln>
        </p:spPr>
      </p:pic>
      <p:pic>
        <p:nvPicPr>
          <p:cNvPr id="6" name="Picture 5" descr="A close up of a map&#10;&#10;Description generated with very high confidence">
            <a:extLst>
              <a:ext uri="{FF2B5EF4-FFF2-40B4-BE49-F238E27FC236}">
                <a16:creationId xmlns:a16="http://schemas.microsoft.com/office/drawing/2014/main" id="{20953F8A-E13B-4D2A-8C7B-016BE38EF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835630"/>
            <a:ext cx="4360592" cy="5757672"/>
          </a:xfrm>
          <a:prstGeom prst="rect">
            <a:avLst/>
          </a:prstGeom>
        </p:spPr>
      </p:pic>
    </p:spTree>
    <p:extLst>
      <p:ext uri="{BB962C8B-B14F-4D97-AF65-F5344CB8AC3E}">
        <p14:creationId xmlns:p14="http://schemas.microsoft.com/office/powerpoint/2010/main" val="147261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342900" y="0"/>
            <a:ext cx="8458200" cy="685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CD41B"/>
              </a:buClr>
              <a:buFont typeface="Arial Narrow"/>
              <a:buNone/>
            </a:pPr>
            <a:endParaRPr sz="2900" b="1" i="0" u="none" strike="noStrike" cap="none" dirty="0">
              <a:solidFill>
                <a:srgbClr val="FCD41B"/>
              </a:solidFill>
              <a:latin typeface="Arial Narrow"/>
              <a:ea typeface="Arial Narrow"/>
              <a:cs typeface="Arial Narrow"/>
              <a:sym typeface="Arial Narrow"/>
            </a:endParaRPr>
          </a:p>
        </p:txBody>
      </p:sp>
      <p:sp>
        <p:nvSpPr>
          <p:cNvPr id="356" name="Shape 356"/>
          <p:cNvSpPr txBox="1">
            <a:spLocks noGrp="1"/>
          </p:cNvSpPr>
          <p:nvPr>
            <p:ph type="body" idx="1"/>
          </p:nvPr>
        </p:nvSpPr>
        <p:spPr>
          <a:xfrm>
            <a:off x="132763" y="910154"/>
            <a:ext cx="4938004" cy="5636419"/>
          </a:xfrm>
          <a:prstGeom prst="rect">
            <a:avLst/>
          </a:prstGeom>
          <a:noFill/>
          <a:ln>
            <a:noFill/>
          </a:ln>
        </p:spPr>
        <p:txBody>
          <a:bodyPr lIns="91425" tIns="45700" rIns="91425" bIns="45700" anchor="t" anchorCtr="0">
            <a:noAutofit/>
          </a:bodyPr>
          <a:lstStyle/>
          <a:p>
            <a:pPr marL="287338" indent="-287338">
              <a:spcAft>
                <a:spcPts val="300"/>
              </a:spcAft>
              <a:buSzPct val="98636"/>
            </a:pPr>
            <a:r>
              <a:rPr lang="en-US" sz="2200" dirty="0">
                <a:solidFill>
                  <a:srgbClr val="FCD41B"/>
                </a:solidFill>
              </a:rPr>
              <a:t>Begin service on the Silicon to Central Valley Line </a:t>
            </a:r>
          </a:p>
          <a:p>
            <a:pPr marL="287338" indent="-287338">
              <a:spcAft>
                <a:spcPts val="300"/>
              </a:spcAft>
              <a:buSzPct val="98636"/>
            </a:pPr>
            <a:r>
              <a:rPr lang="en-US" sz="2200" dirty="0">
                <a:solidFill>
                  <a:srgbClr val="FCD41B"/>
                </a:solidFill>
              </a:rPr>
              <a:t>Complete Phase 1 route selection and environmental documents</a:t>
            </a:r>
          </a:p>
          <a:p>
            <a:pPr marL="287338" indent="-287338">
              <a:spcAft>
                <a:spcPts val="300"/>
              </a:spcAft>
              <a:buSzPct val="98636"/>
            </a:pPr>
            <a:r>
              <a:rPr lang="en-US" sz="2200" dirty="0">
                <a:solidFill>
                  <a:srgbClr val="FCD41B"/>
                </a:solidFill>
              </a:rPr>
              <a:t>Invest bookend funds as full partner in the Burbank – LA – Anaheim corridor</a:t>
            </a:r>
          </a:p>
          <a:p>
            <a:pPr marL="573088" lvl="1" indent="-239713">
              <a:spcAft>
                <a:spcPts val="300"/>
              </a:spcAft>
            </a:pPr>
            <a:r>
              <a:rPr lang="en-US" sz="1600" dirty="0"/>
              <a:t>45-mile corridor with statewide significance</a:t>
            </a:r>
          </a:p>
          <a:p>
            <a:pPr marL="573088" lvl="1" indent="-239713">
              <a:spcAft>
                <a:spcPts val="300"/>
              </a:spcAft>
            </a:pPr>
            <a:r>
              <a:rPr lang="en-US" sz="1600" dirty="0"/>
              <a:t>Investing $500 million in bookend funds as full partner in this shared corridor</a:t>
            </a:r>
          </a:p>
          <a:p>
            <a:pPr marL="798513" lvl="3" indent="-285750">
              <a:spcAft>
                <a:spcPts val="600"/>
              </a:spcAft>
              <a:buClr>
                <a:schemeClr val="bg1"/>
              </a:buClr>
              <a:buFont typeface="Arial" panose="020B0604020202020204" pitchFamily="34" charset="0"/>
              <a:buChar char="•"/>
            </a:pPr>
            <a:r>
              <a:rPr lang="en-US" sz="1600" dirty="0"/>
              <a:t>$76 million – Rosecrans/Marquardt Grade Separation Project</a:t>
            </a:r>
          </a:p>
          <a:p>
            <a:pPr marL="798513" lvl="3" indent="-285750">
              <a:spcAft>
                <a:spcPts val="600"/>
              </a:spcAft>
              <a:buClr>
                <a:schemeClr val="bg1"/>
              </a:buClr>
              <a:buFont typeface="Arial" panose="020B0604020202020204" pitchFamily="34" charset="0"/>
              <a:buChar char="•"/>
            </a:pPr>
            <a:r>
              <a:rPr lang="en-US" sz="1600" dirty="0"/>
              <a:t>Remaining $423 million to Los Angeles Union Station (Link US Project)</a:t>
            </a:r>
          </a:p>
          <a:p>
            <a:pPr marL="798513" lvl="3" indent="-285750">
              <a:spcAft>
                <a:spcPts val="600"/>
              </a:spcAft>
              <a:buClr>
                <a:schemeClr val="bg1"/>
              </a:buClr>
              <a:buFont typeface="Arial" panose="020B0604020202020204" pitchFamily="34" charset="0"/>
              <a:buChar char="•"/>
            </a:pPr>
            <a:r>
              <a:rPr lang="en-US" sz="1600" dirty="0"/>
              <a:t>$18 million already approved for Link US for engineering/design</a:t>
            </a:r>
          </a:p>
          <a:p>
            <a:pPr marL="287338" indent="-287338">
              <a:spcAft>
                <a:spcPts val="300"/>
              </a:spcAft>
              <a:buSzPct val="98636"/>
            </a:pPr>
            <a:r>
              <a:rPr lang="en-US" sz="2200" dirty="0">
                <a:solidFill>
                  <a:srgbClr val="FCD41B"/>
                </a:solidFill>
                <a:sym typeface="Arial Narrow"/>
              </a:rPr>
              <a:t>Begin service on Phase 1 </a:t>
            </a:r>
          </a:p>
        </p:txBody>
      </p:sp>
      <p:sp>
        <p:nvSpPr>
          <p:cNvPr id="357" name="Shape 357"/>
          <p:cNvSpPr txBox="1">
            <a:spLocks noGrp="1"/>
          </p:cNvSpPr>
          <p:nvPr>
            <p:ph type="title"/>
          </p:nvPr>
        </p:nvSpPr>
        <p:spPr>
          <a:xfrm>
            <a:off x="342900" y="0"/>
            <a:ext cx="8458200" cy="685799"/>
          </a:xfrm>
          <a:prstGeom prst="rect">
            <a:avLst/>
          </a:prstGeom>
          <a:noFill/>
          <a:ln>
            <a:noFill/>
          </a:ln>
        </p:spPr>
        <p:txBody>
          <a:bodyPr lIns="91425" tIns="45700" rIns="91425" bIns="45700" anchor="ctr" anchorCtr="0">
            <a:noAutofit/>
          </a:bodyPr>
          <a:lstStyle/>
          <a:p>
            <a:pPr>
              <a:spcBef>
                <a:spcPts val="0"/>
              </a:spcBef>
              <a:buClr>
                <a:srgbClr val="FCD41B"/>
              </a:buClr>
              <a:buSzPct val="25000"/>
            </a:pPr>
            <a:r>
              <a:rPr lang="en-US" sz="2800" cap="none" dirty="0">
                <a:latin typeface="Arial Narrow"/>
                <a:sym typeface="Arial Narrow"/>
              </a:rPr>
              <a:t>SOUTHERN CALIFORNIA: </a:t>
            </a:r>
            <a:r>
              <a:rPr lang="en-US" sz="2800" cap="none" dirty="0">
                <a:solidFill>
                  <a:schemeClr val="bg1"/>
                </a:solidFill>
                <a:latin typeface="Arial Narrow"/>
                <a:sym typeface="Arial Narrow"/>
              </a:rPr>
              <a:t>Meeting Our Commitments</a:t>
            </a:r>
          </a:p>
        </p:txBody>
      </p:sp>
      <p:pic>
        <p:nvPicPr>
          <p:cNvPr id="358" name="Shape 358"/>
          <p:cNvPicPr preferRelativeResize="0">
            <a:picLocks noChangeAspect="1"/>
          </p:cNvPicPr>
          <p:nvPr/>
        </p:nvPicPr>
        <p:blipFill>
          <a:blip r:embed="rId3">
            <a:extLst>
              <a:ext uri="{28A0092B-C50C-407E-A947-70E740481C1C}">
                <a14:useLocalDpi xmlns:a14="http://schemas.microsoft.com/office/drawing/2010/main"/>
              </a:ext>
            </a:extLst>
          </a:blip>
          <a:stretch>
            <a:fillRect/>
          </a:stretch>
        </p:blipFill>
        <p:spPr>
          <a:xfrm>
            <a:off x="5291338" y="933905"/>
            <a:ext cx="3647722" cy="5029200"/>
          </a:xfrm>
          <a:prstGeom prst="rect">
            <a:avLst/>
          </a:prstGeom>
          <a:noFill/>
          <a:ln w="9525" cap="sq" cmpd="sng">
            <a:noFill/>
            <a:prstDash val="solid"/>
            <a:miter/>
            <a:headEnd type="none" w="med" len="med"/>
            <a:tailEnd type="none" w="med" len="med"/>
          </a:ln>
          <a:effectLst>
            <a:outerShdw blurRad="25399" dist="25400" dir="2700000" sx="70000" sy="70000" algn="tl" rotWithShape="0">
              <a:srgbClr val="000000">
                <a:alpha val="42745"/>
              </a:srgbClr>
            </a:outerShdw>
          </a:effectLst>
        </p:spPr>
      </p:pic>
    </p:spTree>
    <p:extLst>
      <p:ext uri="{BB962C8B-B14F-4D97-AF65-F5344CB8AC3E}">
        <p14:creationId xmlns:p14="http://schemas.microsoft.com/office/powerpoint/2010/main" val="323165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343890" y="1293432"/>
            <a:ext cx="8458200" cy="3043312"/>
          </a:xfrm>
          <a:prstGeom prst="rect">
            <a:avLst/>
          </a:prstGeom>
          <a:noFill/>
          <a:ln>
            <a:noFill/>
          </a:ln>
        </p:spPr>
        <p:txBody>
          <a:bodyPr lIns="91425" tIns="45700" rIns="91425" bIns="45700" anchor="t" anchorCtr="0">
            <a:noAutofit/>
          </a:bodyPr>
          <a:lstStyle/>
          <a:p>
            <a:pPr marL="230188" marR="0" lvl="0" indent="-230188" algn="l" rtl="0">
              <a:lnSpc>
                <a:spcPct val="100000"/>
              </a:lnSpc>
              <a:spcBef>
                <a:spcPts val="0"/>
              </a:spcBef>
              <a:spcAft>
                <a:spcPts val="1200"/>
              </a:spcAft>
              <a:buClr>
                <a:srgbClr val="0AAEFA"/>
              </a:buClr>
              <a:buSzPct val="100000"/>
              <a:buFont typeface="Arial"/>
              <a:buChar char="•"/>
            </a:pPr>
            <a:r>
              <a:rPr lang="en-US" sz="2200" b="1" i="0" u="none" strike="noStrike" cap="none" dirty="0">
                <a:solidFill>
                  <a:schemeClr val="lt1"/>
                </a:solidFill>
                <a:latin typeface="Arial Narrow"/>
                <a:ea typeface="Arial Narrow"/>
                <a:cs typeface="Arial Narrow"/>
                <a:sym typeface="Arial Narrow"/>
              </a:rPr>
              <a:t>Approximately 119 miles</a:t>
            </a:r>
          </a:p>
          <a:p>
            <a:pPr marL="230188" marR="0" lvl="0" indent="-230188" algn="l" rtl="0">
              <a:lnSpc>
                <a:spcPct val="100000"/>
              </a:lnSpc>
              <a:spcBef>
                <a:spcPts val="560"/>
              </a:spcBef>
              <a:spcAft>
                <a:spcPts val="1200"/>
              </a:spcAft>
              <a:buClr>
                <a:srgbClr val="0AAEFA"/>
              </a:buClr>
              <a:buSzPct val="100000"/>
              <a:buFont typeface="Arial"/>
              <a:buChar char="•"/>
            </a:pPr>
            <a:r>
              <a:rPr lang="en-US" sz="2200" dirty="0"/>
              <a:t>Approximately $3 Billion Investment</a:t>
            </a:r>
          </a:p>
          <a:p>
            <a:pPr marL="230188" marR="0" lvl="0" indent="-230188" algn="l" rtl="0">
              <a:lnSpc>
                <a:spcPct val="100000"/>
              </a:lnSpc>
              <a:spcBef>
                <a:spcPts val="560"/>
              </a:spcBef>
              <a:spcAft>
                <a:spcPts val="1200"/>
              </a:spcAft>
              <a:buClr>
                <a:srgbClr val="0AAEFA"/>
              </a:buClr>
              <a:buSzPct val="100000"/>
              <a:buFont typeface="Arial"/>
              <a:buChar char="•"/>
            </a:pPr>
            <a:r>
              <a:rPr lang="en-US" sz="2200" dirty="0"/>
              <a:t>21 Active Construction Sites</a:t>
            </a:r>
          </a:p>
          <a:p>
            <a:pPr marL="230188" marR="0" lvl="0" indent="-230188" algn="l" rtl="0">
              <a:lnSpc>
                <a:spcPct val="100000"/>
              </a:lnSpc>
              <a:spcBef>
                <a:spcPts val="560"/>
              </a:spcBef>
              <a:spcAft>
                <a:spcPts val="1200"/>
              </a:spcAft>
              <a:buClr>
                <a:srgbClr val="0AAEFA"/>
              </a:buClr>
              <a:buSzPct val="100000"/>
              <a:buFont typeface="Arial"/>
              <a:buChar char="•"/>
            </a:pPr>
            <a:r>
              <a:rPr lang="en-US" sz="2200" dirty="0"/>
              <a:t>2,300 + Jobs and Counting</a:t>
            </a:r>
          </a:p>
          <a:p>
            <a:pPr marL="230188" marR="0" lvl="0" indent="-230188" algn="l" rtl="0">
              <a:lnSpc>
                <a:spcPct val="100000"/>
              </a:lnSpc>
              <a:spcBef>
                <a:spcPts val="560"/>
              </a:spcBef>
              <a:spcAft>
                <a:spcPts val="1200"/>
              </a:spcAft>
              <a:buClr>
                <a:srgbClr val="0AAEFA"/>
              </a:buClr>
              <a:buSzPct val="100000"/>
              <a:buFont typeface="Arial"/>
              <a:buChar char="•"/>
            </a:pPr>
            <a:endParaRPr lang="en-US" sz="2200" dirty="0"/>
          </a:p>
          <a:p>
            <a:pPr marL="0" marR="0" lvl="0" indent="0" algn="l" rtl="0">
              <a:lnSpc>
                <a:spcPct val="100000"/>
              </a:lnSpc>
              <a:spcBef>
                <a:spcPts val="560"/>
              </a:spcBef>
              <a:spcAft>
                <a:spcPts val="1200"/>
              </a:spcAft>
              <a:buClr>
                <a:srgbClr val="0AAEFA"/>
              </a:buClr>
              <a:buSzPct val="25000"/>
              <a:buFont typeface="Arial"/>
              <a:buNone/>
            </a:pPr>
            <a:endParaRPr sz="2800" b="1" i="0" u="none" strike="noStrike" cap="none" dirty="0">
              <a:solidFill>
                <a:schemeClr val="lt1"/>
              </a:solidFill>
              <a:latin typeface="Arial Narrow"/>
              <a:ea typeface="Arial Narrow"/>
              <a:cs typeface="Arial Narrow"/>
              <a:sym typeface="Arial Narrow"/>
            </a:endParaRPr>
          </a:p>
          <a:p>
            <a:pPr marL="177800" marR="0" lvl="0" indent="-177800" algn="l" rtl="0">
              <a:lnSpc>
                <a:spcPct val="100000"/>
              </a:lnSpc>
              <a:spcBef>
                <a:spcPts val="560"/>
              </a:spcBef>
              <a:spcAft>
                <a:spcPts val="1200"/>
              </a:spcAft>
              <a:buClr>
                <a:srgbClr val="0AAEFA"/>
              </a:buClr>
              <a:buSzPct val="25000"/>
              <a:buFont typeface="Arial"/>
              <a:buNone/>
            </a:pPr>
            <a:endParaRPr sz="2800" b="1" i="0" u="none" strike="noStrike" cap="none" dirty="0">
              <a:solidFill>
                <a:schemeClr val="lt1"/>
              </a:solidFill>
              <a:latin typeface="Arial Narrow"/>
              <a:ea typeface="Arial Narrow"/>
              <a:cs typeface="Arial Narrow"/>
              <a:sym typeface="Arial Narrow"/>
            </a:endParaRPr>
          </a:p>
          <a:p>
            <a:pPr marL="114300" marR="0" lvl="1" indent="0" algn="l" rtl="0">
              <a:lnSpc>
                <a:spcPct val="100000"/>
              </a:lnSpc>
              <a:spcBef>
                <a:spcPts val="440"/>
              </a:spcBef>
              <a:spcAft>
                <a:spcPts val="1200"/>
              </a:spcAft>
              <a:buClr>
                <a:srgbClr val="FCD41B"/>
              </a:buClr>
              <a:buSzPct val="25000"/>
              <a:buFont typeface="Arial Narrow"/>
              <a:buNone/>
            </a:pPr>
            <a:endParaRPr sz="2200" b="0" i="0" u="none" strike="noStrike" cap="none" dirty="0">
              <a:solidFill>
                <a:schemeClr val="lt1"/>
              </a:solidFill>
              <a:latin typeface="Arial Narrow"/>
              <a:ea typeface="Arial Narrow"/>
              <a:cs typeface="Arial Narrow"/>
              <a:sym typeface="Arial Narrow"/>
            </a:endParaRPr>
          </a:p>
        </p:txBody>
      </p:sp>
      <p:sp>
        <p:nvSpPr>
          <p:cNvPr id="285" name="Shape 285"/>
          <p:cNvSpPr txBox="1">
            <a:spLocks noGrp="1"/>
          </p:cNvSpPr>
          <p:nvPr>
            <p:ph type="title"/>
          </p:nvPr>
        </p:nvSpPr>
        <p:spPr>
          <a:xfrm>
            <a:off x="342900" y="0"/>
            <a:ext cx="8458200" cy="685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CD41B"/>
              </a:buClr>
              <a:buSzPct val="25000"/>
              <a:buFont typeface="Arial Narrow"/>
              <a:buNone/>
            </a:pPr>
            <a:r>
              <a:rPr lang="en-US" sz="2800" b="1" i="0" u="none" strike="noStrike" cap="none" dirty="0">
                <a:solidFill>
                  <a:srgbClr val="FCD41B"/>
                </a:solidFill>
                <a:latin typeface="Arial Narrow"/>
                <a:ea typeface="Arial Narrow"/>
                <a:cs typeface="Arial Narrow"/>
                <a:sym typeface="Arial Narrow"/>
              </a:rPr>
              <a:t>IT’S HAPPENING!</a:t>
            </a:r>
          </a:p>
        </p:txBody>
      </p:sp>
      <p:pic>
        <p:nvPicPr>
          <p:cNvPr id="286" name="Shape 286"/>
          <p:cNvPicPr preferRelativeResize="0">
            <a:picLocks noChangeAspect="1"/>
          </p:cNvPicPr>
          <p:nvPr/>
        </p:nvPicPr>
        <p:blipFill rotWithShape="1">
          <a:blip r:embed="rId3">
            <a:alphaModFix/>
          </a:blip>
          <a:srcRect t="15221"/>
          <a:stretch/>
        </p:blipFill>
        <p:spPr>
          <a:xfrm>
            <a:off x="5565796" y="4944378"/>
            <a:ext cx="3103196" cy="1496016"/>
          </a:xfrm>
          <a:prstGeom prst="rect">
            <a:avLst/>
          </a:prstGeom>
          <a:noFill/>
          <a:ln>
            <a:noFill/>
          </a:ln>
          <a:effectLst/>
        </p:spPr>
      </p:pic>
      <p:pic>
        <p:nvPicPr>
          <p:cNvPr id="287" name="Shape 287"/>
          <p:cNvPicPr preferRelativeResize="0">
            <a:picLocks noChangeAspect="1"/>
          </p:cNvPicPr>
          <p:nvPr/>
        </p:nvPicPr>
        <p:blipFill rotWithShape="1">
          <a:blip r:embed="rId4">
            <a:alphaModFix/>
          </a:blip>
          <a:srcRect t="16745"/>
          <a:stretch/>
        </p:blipFill>
        <p:spPr>
          <a:xfrm>
            <a:off x="5583381" y="3165844"/>
            <a:ext cx="3068027" cy="1491702"/>
          </a:xfrm>
          <a:prstGeom prst="rect">
            <a:avLst/>
          </a:prstGeom>
          <a:noFill/>
          <a:ln>
            <a:noFill/>
          </a:ln>
          <a:effectLst/>
        </p:spPr>
      </p:pic>
      <p:pic>
        <p:nvPicPr>
          <p:cNvPr id="288" name="Shape 288"/>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4114800"/>
            <a:ext cx="2865070" cy="1957501"/>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2877" y="19049"/>
            <a:ext cx="897993" cy="1097280"/>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2043" r="2108"/>
          <a:stretch/>
        </p:blipFill>
        <p:spPr>
          <a:xfrm>
            <a:off x="5586845" y="1399584"/>
            <a:ext cx="3078425" cy="1496016"/>
          </a:xfrm>
          <a:prstGeom prst="rect">
            <a:avLst/>
          </a:prstGeom>
        </p:spPr>
      </p:pic>
    </p:spTree>
    <p:extLst>
      <p:ext uri="{BB962C8B-B14F-4D97-AF65-F5344CB8AC3E}">
        <p14:creationId xmlns:p14="http://schemas.microsoft.com/office/powerpoint/2010/main" val="191430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524000" y="304800"/>
            <a:ext cx="6096000" cy="9010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Arial"/>
                <a:ea typeface="+mj-ea"/>
                <a:cs typeface="Arial"/>
              </a:defRPr>
            </a:lvl1pPr>
          </a:lstStyle>
          <a:p>
            <a:r>
              <a:rPr lang="en-US" sz="3600" b="1" cap="all" dirty="0">
                <a:solidFill>
                  <a:srgbClr val="FCD41B"/>
                </a:solidFill>
                <a:latin typeface="Arial Narrow" pitchFamily="34" charset="0"/>
                <a:cs typeface="+mj-cs"/>
              </a:rPr>
              <a:t>Dedicated High Speed Rail</a:t>
            </a:r>
            <a:br>
              <a:rPr lang="en-US" sz="3600" b="1" cap="all" dirty="0">
                <a:solidFill>
                  <a:srgbClr val="FCD41B"/>
                </a:solidFill>
                <a:latin typeface="Arial Narrow" pitchFamily="34" charset="0"/>
                <a:cs typeface="+mj-cs"/>
              </a:rPr>
            </a:br>
            <a:r>
              <a:rPr lang="en-US" sz="3600" b="1" cap="all" dirty="0">
                <a:solidFill>
                  <a:srgbClr val="FCD41B"/>
                </a:solidFill>
                <a:latin typeface="Arial Narrow" pitchFamily="34" charset="0"/>
                <a:cs typeface="+mj-cs"/>
              </a:rPr>
              <a:t>BAKERSFIELD TO PALMDALE</a:t>
            </a:r>
          </a:p>
          <a:p>
            <a:r>
              <a:rPr lang="en-US" sz="3600" b="1" cap="all" dirty="0">
                <a:solidFill>
                  <a:srgbClr val="FCD41B"/>
                </a:solidFill>
                <a:latin typeface="Arial Narrow" pitchFamily="34" charset="0"/>
                <a:cs typeface="+mj-cs"/>
              </a:rPr>
              <a:t>Palmdale to Burbank </a:t>
            </a:r>
          </a:p>
          <a:p>
            <a:r>
              <a:rPr lang="en-US" sz="3600" b="1" cap="all" dirty="0">
                <a:solidFill>
                  <a:srgbClr val="FCD41B"/>
                </a:solidFill>
                <a:latin typeface="Arial Narrow" pitchFamily="34" charset="0"/>
                <a:cs typeface="+mj-cs"/>
              </a:rPr>
              <a:t>PROJECT SECTIONs</a:t>
            </a:r>
          </a:p>
        </p:txBody>
      </p:sp>
      <p:pic>
        <p:nvPicPr>
          <p:cNvPr id="8" name="Shape 321"/>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308" y="2490651"/>
            <a:ext cx="5597382" cy="3159259"/>
          </a:xfrm>
          <a:prstGeom prst="rect">
            <a:avLst/>
          </a:prstGeom>
          <a:ln>
            <a:noFill/>
          </a:ln>
          <a:effectLst>
            <a:softEdge rad="112500"/>
          </a:effectLst>
        </p:spPr>
      </p:pic>
    </p:spTree>
    <p:extLst>
      <p:ext uri="{BB962C8B-B14F-4D97-AF65-F5344CB8AC3E}">
        <p14:creationId xmlns:p14="http://schemas.microsoft.com/office/powerpoint/2010/main" val="333014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idx="1"/>
          </p:nvPr>
        </p:nvSpPr>
        <p:spPr/>
        <p:txBody>
          <a:bodyPr>
            <a:noAutofit/>
          </a:bodyPr>
          <a:lstStyle/>
          <a:p>
            <a:pPr marL="0">
              <a:spcBef>
                <a:spcPts val="200"/>
              </a:spcBef>
              <a:spcAft>
                <a:spcPts val="600"/>
              </a:spcAft>
            </a:pPr>
            <a:r>
              <a:rPr lang="en-US" dirty="0">
                <a:solidFill>
                  <a:srgbClr val="FCD41B"/>
                </a:solidFill>
              </a:rPr>
              <a:t> Studied alternatives 1, 2, 3 &amp; 5</a:t>
            </a:r>
          </a:p>
          <a:p>
            <a:pPr marL="0">
              <a:spcBef>
                <a:spcPts val="200"/>
              </a:spcBef>
              <a:spcAft>
                <a:spcPts val="600"/>
              </a:spcAft>
            </a:pPr>
            <a:r>
              <a:rPr lang="en-US" dirty="0">
                <a:solidFill>
                  <a:srgbClr val="FCD41B"/>
                </a:solidFill>
              </a:rPr>
              <a:t> Features of Alternative 2:</a:t>
            </a:r>
          </a:p>
          <a:p>
            <a:pPr marL="0">
              <a:spcBef>
                <a:spcPts val="200"/>
              </a:spcBef>
              <a:spcAft>
                <a:spcPts val="600"/>
              </a:spcAft>
            </a:pPr>
            <a:r>
              <a:rPr lang="en-US" dirty="0">
                <a:solidFill>
                  <a:srgbClr val="FCD41B"/>
                </a:solidFill>
              </a:rPr>
              <a:t> Two Stations</a:t>
            </a:r>
          </a:p>
          <a:p>
            <a:pPr marL="509588" lvl="1" indent="-339725">
              <a:lnSpc>
                <a:spcPct val="90000"/>
              </a:lnSpc>
            </a:pPr>
            <a:r>
              <a:rPr lang="en-US" sz="2000" dirty="0"/>
              <a:t>Bakersfield (Central Valley)</a:t>
            </a:r>
          </a:p>
          <a:p>
            <a:pPr marL="509588" lvl="1" indent="-339725">
              <a:lnSpc>
                <a:spcPct val="90000"/>
              </a:lnSpc>
              <a:spcAft>
                <a:spcPts val="600"/>
              </a:spcAft>
            </a:pPr>
            <a:r>
              <a:rPr lang="en-US" sz="2000" dirty="0"/>
              <a:t>Palmdale (Antelope Valley)</a:t>
            </a:r>
          </a:p>
          <a:p>
            <a:pPr marL="177800" lvl="1">
              <a:spcAft>
                <a:spcPts val="1800"/>
              </a:spcAft>
              <a:buClr>
                <a:srgbClr val="0AAEFA"/>
              </a:buClr>
              <a:buFont typeface="Arial" pitchFamily="34" charset="0"/>
              <a:buChar char="•"/>
            </a:pPr>
            <a:r>
              <a:rPr lang="en-US" sz="2400" b="1" dirty="0">
                <a:solidFill>
                  <a:srgbClr val="FCD41B"/>
                </a:solidFill>
              </a:rPr>
              <a:t>Description</a:t>
            </a:r>
          </a:p>
          <a:p>
            <a:pPr marL="509588" lvl="1" indent="-339725">
              <a:spcBef>
                <a:spcPts val="0"/>
              </a:spcBef>
            </a:pPr>
            <a:r>
              <a:rPr lang="en-US" sz="2000" dirty="0"/>
              <a:t>Does not require relocation of SR 58</a:t>
            </a:r>
          </a:p>
          <a:p>
            <a:pPr marL="509588" lvl="1" indent="-339725">
              <a:spcBef>
                <a:spcPts val="0"/>
              </a:spcBef>
            </a:pPr>
            <a:r>
              <a:rPr lang="en-US" sz="2000" dirty="0"/>
              <a:t>Includes CCNM Design Option</a:t>
            </a:r>
          </a:p>
          <a:p>
            <a:pPr marL="509588" lvl="1" indent="-339725">
              <a:spcBef>
                <a:spcPts val="0"/>
              </a:spcBef>
            </a:pPr>
            <a:r>
              <a:rPr lang="en-US" sz="2000" dirty="0"/>
              <a:t>Has fewer miles of tunnel construction</a:t>
            </a:r>
          </a:p>
          <a:p>
            <a:pPr marL="509588" lvl="1" indent="-339725">
              <a:spcBef>
                <a:spcPts val="0"/>
              </a:spcBef>
            </a:pPr>
            <a:r>
              <a:rPr lang="en-US" sz="2000" dirty="0"/>
              <a:t>Consolidates multiple rail lines into one corridor in Lancaster</a:t>
            </a:r>
          </a:p>
          <a:p>
            <a:pPr marL="509588" lvl="1" indent="-339725">
              <a:spcBef>
                <a:spcPts val="0"/>
              </a:spcBef>
            </a:pPr>
            <a:r>
              <a:rPr lang="en-US" sz="2000" dirty="0"/>
              <a:t>Results in fewer potential impacts to residents, businesses, community resources and the environment</a:t>
            </a:r>
          </a:p>
        </p:txBody>
      </p:sp>
      <p:sp>
        <p:nvSpPr>
          <p:cNvPr id="4" name="Title 2"/>
          <p:cNvSpPr>
            <a:spLocks noGrp="1"/>
          </p:cNvSpPr>
          <p:nvPr>
            <p:ph type="title"/>
          </p:nvPr>
        </p:nvSpPr>
        <p:spPr/>
        <p:txBody>
          <a:bodyPr>
            <a:noAutofit/>
          </a:bodyPr>
          <a:lstStyle/>
          <a:p>
            <a:r>
              <a:rPr lang="en-US" sz="2600" dirty="0"/>
              <a:t>Bakersfield to Palmdale</a:t>
            </a:r>
          </a:p>
        </p:txBody>
      </p:sp>
      <p:pic>
        <p:nvPicPr>
          <p:cNvPr id="2" name="Picture 1">
            <a:extLst>
              <a:ext uri="{FF2B5EF4-FFF2-40B4-BE49-F238E27FC236}">
                <a16:creationId xmlns:a16="http://schemas.microsoft.com/office/drawing/2014/main" id="{F1054CBD-EC4F-4223-8F3A-C08405E8DE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967" t="-3322" r="-1902" b="3322"/>
          <a:stretch/>
        </p:blipFill>
        <p:spPr>
          <a:xfrm>
            <a:off x="4645562" y="1021976"/>
            <a:ext cx="4407585" cy="5522260"/>
          </a:xfrm>
          <a:prstGeom prst="rect">
            <a:avLst/>
          </a:prstGeom>
        </p:spPr>
      </p:pic>
    </p:spTree>
    <p:extLst>
      <p:ext uri="{BB962C8B-B14F-4D97-AF65-F5344CB8AC3E}">
        <p14:creationId xmlns:p14="http://schemas.microsoft.com/office/powerpoint/2010/main" val="94000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637" y="98610"/>
            <a:ext cx="8516938" cy="533400"/>
          </a:xfrm>
        </p:spPr>
        <p:txBody>
          <a:bodyPr vert="horz" anchor="b" anchorCtr="0">
            <a:normAutofit/>
          </a:bodyPr>
          <a:lstStyle/>
          <a:p>
            <a:pPr marL="57150">
              <a:buSzPct val="25000"/>
            </a:pPr>
            <a:r>
              <a:rPr lang="en-US" sz="2800" dirty="0"/>
              <a:t>KEY AVOIDANCE &amp; MINIMIZATION ACCOMPLISHMENTS</a:t>
            </a:r>
          </a:p>
        </p:txBody>
      </p:sp>
      <p:sp>
        <p:nvSpPr>
          <p:cNvPr id="6" name="Content Placeholder 1"/>
          <p:cNvSpPr>
            <a:spLocks noGrp="1"/>
          </p:cNvSpPr>
          <p:nvPr>
            <p:ph sz="quarter" idx="1"/>
          </p:nvPr>
        </p:nvSpPr>
        <p:spPr>
          <a:xfrm>
            <a:off x="319942" y="914400"/>
            <a:ext cx="5629275" cy="5312814"/>
          </a:xfrm>
        </p:spPr>
        <p:txBody>
          <a:bodyPr>
            <a:noAutofit/>
          </a:bodyPr>
          <a:lstStyle/>
          <a:p>
            <a:pPr marL="173038" indent="-173038">
              <a:spcBef>
                <a:spcPts val="300"/>
              </a:spcBef>
              <a:spcAft>
                <a:spcPts val="600"/>
              </a:spcAft>
            </a:pPr>
            <a:r>
              <a:rPr lang="en-US" sz="1750" dirty="0">
                <a:solidFill>
                  <a:srgbClr val="FCD41B"/>
                </a:solidFill>
              </a:rPr>
              <a:t>Edison</a:t>
            </a:r>
            <a:r>
              <a:rPr lang="en-US" sz="1750" dirty="0">
                <a:solidFill>
                  <a:srgbClr val="FCD41B"/>
                </a:solidFill>
                <a:latin typeface="Arial Narrow" panose="020B0606020202030204" pitchFamily="34" charset="0"/>
              </a:rPr>
              <a:t> </a:t>
            </a:r>
            <a:r>
              <a:rPr lang="en-US" sz="1750" dirty="0">
                <a:latin typeface="Arial Narrow" panose="020B0606020202030204" pitchFamily="34" charset="0"/>
              </a:rPr>
              <a:t>– </a:t>
            </a:r>
            <a:r>
              <a:rPr lang="en-US" sz="1750" dirty="0"/>
              <a:t>Avoid impacts to agricultural processing operations along Edison Highway </a:t>
            </a:r>
          </a:p>
          <a:p>
            <a:pPr marL="173038" indent="-173038">
              <a:spcBef>
                <a:spcPts val="300"/>
              </a:spcBef>
              <a:spcAft>
                <a:spcPts val="600"/>
              </a:spcAft>
            </a:pPr>
            <a:r>
              <a:rPr lang="en-US" sz="1750" dirty="0">
                <a:solidFill>
                  <a:srgbClr val="FCD41B"/>
                </a:solidFill>
              </a:rPr>
              <a:t>Keene </a:t>
            </a:r>
            <a:r>
              <a:rPr lang="en-US" sz="1750" dirty="0"/>
              <a:t>– Reduce noise and visual impacts to Cesar Chavez  National Monument </a:t>
            </a:r>
          </a:p>
          <a:p>
            <a:pPr marL="173038" indent="-173038">
              <a:spcBef>
                <a:spcPts val="300"/>
              </a:spcBef>
              <a:spcAft>
                <a:spcPts val="600"/>
              </a:spcAft>
            </a:pPr>
            <a:r>
              <a:rPr lang="en-US" sz="1750" dirty="0">
                <a:solidFill>
                  <a:srgbClr val="FCD41B"/>
                </a:solidFill>
              </a:rPr>
              <a:t>Tehachapi</a:t>
            </a:r>
            <a:r>
              <a:rPr lang="en-US" sz="1750" b="1" dirty="0">
                <a:solidFill>
                  <a:srgbClr val="FCD41B"/>
                </a:solidFill>
                <a:latin typeface="Arial Narrow" panose="020B0606020202030204" pitchFamily="34" charset="0"/>
              </a:rPr>
              <a:t> </a:t>
            </a:r>
            <a:r>
              <a:rPr lang="en-US" sz="1750" dirty="0">
                <a:latin typeface="Arial Narrow" panose="020B0606020202030204" pitchFamily="34" charset="0"/>
              </a:rPr>
              <a:t>– </a:t>
            </a:r>
            <a:r>
              <a:rPr lang="en-US" sz="1750" dirty="0"/>
              <a:t>Minimize impacts to natural resources and existing conservation areas lands </a:t>
            </a:r>
          </a:p>
          <a:p>
            <a:pPr marL="173038" indent="-173038">
              <a:spcBef>
                <a:spcPts val="300"/>
              </a:spcBef>
              <a:spcAft>
                <a:spcPts val="600"/>
              </a:spcAft>
            </a:pPr>
            <a:r>
              <a:rPr lang="en-US" sz="1750" dirty="0">
                <a:solidFill>
                  <a:srgbClr val="FCD41B"/>
                </a:solidFill>
              </a:rPr>
              <a:t>Lancaster</a:t>
            </a:r>
            <a:r>
              <a:rPr lang="en-US" sz="1750" b="1" dirty="0">
                <a:solidFill>
                  <a:srgbClr val="FCD41B"/>
                </a:solidFill>
                <a:latin typeface="Arial Narrow" panose="020B0606020202030204" pitchFamily="34" charset="0"/>
              </a:rPr>
              <a:t> </a:t>
            </a:r>
            <a:r>
              <a:rPr lang="en-US" sz="1750" dirty="0"/>
              <a:t>– Address safety issues involved with existing at-grade rail crossings by grade-separating HSR, Metrolink, and UPRR with all major roadway intersections in the city</a:t>
            </a:r>
          </a:p>
          <a:p>
            <a:pPr marL="173038" indent="-173038">
              <a:spcBef>
                <a:spcPts val="300"/>
              </a:spcBef>
              <a:spcAft>
                <a:spcPts val="600"/>
              </a:spcAft>
            </a:pPr>
            <a:r>
              <a:rPr lang="en-US" sz="1750" b="1" dirty="0">
                <a:solidFill>
                  <a:srgbClr val="FCD41B"/>
                </a:solidFill>
                <a:latin typeface="Arial Narrow" panose="020B0606020202030204" pitchFamily="34" charset="0"/>
              </a:rPr>
              <a:t>Palmdale</a:t>
            </a:r>
            <a:r>
              <a:rPr lang="en-US" sz="1750" dirty="0">
                <a:latin typeface="Arial Narrow" panose="020B0606020202030204" pitchFamily="34" charset="0"/>
              </a:rPr>
              <a:t>– </a:t>
            </a:r>
            <a:r>
              <a:rPr lang="en-US" sz="1750" dirty="0"/>
              <a:t>Avoid impacts to Plant 42 and the Palmdale Airport</a:t>
            </a:r>
          </a:p>
          <a:p>
            <a:pPr marL="173038" indent="-173038">
              <a:spcBef>
                <a:spcPts val="300"/>
              </a:spcBef>
              <a:spcAft>
                <a:spcPts val="600"/>
              </a:spcAft>
            </a:pPr>
            <a:r>
              <a:rPr lang="en-US" sz="1750" dirty="0">
                <a:solidFill>
                  <a:srgbClr val="FCD41B"/>
                </a:solidFill>
              </a:rPr>
              <a:t>Bakersfield and Palmdale Stations</a:t>
            </a:r>
            <a:r>
              <a:rPr lang="en-US" sz="1750" b="1" dirty="0">
                <a:solidFill>
                  <a:srgbClr val="FCD41B"/>
                </a:solidFill>
                <a:latin typeface="Arial Narrow" panose="020B0606020202030204" pitchFamily="34" charset="0"/>
              </a:rPr>
              <a:t> </a:t>
            </a:r>
            <a:r>
              <a:rPr lang="en-US" sz="1750" dirty="0">
                <a:latin typeface="Arial Narrow" panose="020B0606020202030204" pitchFamily="34" charset="0"/>
              </a:rPr>
              <a:t>– </a:t>
            </a:r>
            <a:r>
              <a:rPr lang="en-US" sz="1750" dirty="0"/>
              <a:t>M</a:t>
            </a:r>
            <a:r>
              <a:rPr lang="en-US" sz="1750" dirty="0">
                <a:latin typeface="Arial Narrow" panose="020B0606020202030204" pitchFamily="34" charset="0"/>
              </a:rPr>
              <a:t>aximize ridership, take advantage of local land use planning and provide multi-modal transportation options</a:t>
            </a:r>
          </a:p>
          <a:p>
            <a:pPr marL="0" indent="0">
              <a:spcAft>
                <a:spcPts val="600"/>
              </a:spcAft>
              <a:buNone/>
            </a:pPr>
            <a:endParaRPr lang="en-US" sz="1750" dirty="0">
              <a:latin typeface="Arial Narrow" panose="020B0606020202030204" pitchFamily="34" charset="0"/>
            </a:endParaRPr>
          </a:p>
          <a:p>
            <a:pPr>
              <a:spcAft>
                <a:spcPts val="600"/>
              </a:spcAft>
            </a:pPr>
            <a:endParaRPr lang="en-US" sz="1750" dirty="0">
              <a:latin typeface="Arial Narrow" panose="020B0606020202030204" pitchFamily="34" charset="0"/>
            </a:endParaRPr>
          </a:p>
        </p:txBody>
      </p:sp>
      <p:pic>
        <p:nvPicPr>
          <p:cNvPr id="11" name="Picture 2" descr="http://worldradiomap.com/us-ca/bakersfield_img/breckenridge_01.jpg">
            <a:extLst>
              <a:ext uri="{FF2B5EF4-FFF2-40B4-BE49-F238E27FC236}">
                <a16:creationId xmlns:a16="http://schemas.microsoft.com/office/drawing/2014/main" id="{9FF8F667-106A-4468-B163-3AAE62E9E2C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30018" y="922106"/>
            <a:ext cx="2597899" cy="1675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567C810-EF55-4000-B2EE-79533F83F30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91817" y="2718807"/>
            <a:ext cx="2474303" cy="1642319"/>
          </a:xfrm>
          <a:prstGeom prst="rect">
            <a:avLst/>
          </a:prstGeom>
          <a:ln>
            <a:noFill/>
          </a:ln>
          <a:effectLst>
            <a:softEdge rad="112500"/>
          </a:effectLst>
        </p:spPr>
      </p:pic>
      <p:pic>
        <p:nvPicPr>
          <p:cNvPr id="2" name="Picture 1">
            <a:extLst>
              <a:ext uri="{FF2B5EF4-FFF2-40B4-BE49-F238E27FC236}">
                <a16:creationId xmlns:a16="http://schemas.microsoft.com/office/drawing/2014/main" id="{80244662-87CF-47C2-B6B2-41E82FFA7C8B}"/>
              </a:ext>
            </a:extLst>
          </p:cNvPr>
          <p:cNvPicPr>
            <a:picLocks noChangeAspect="1"/>
          </p:cNvPicPr>
          <p:nvPr/>
        </p:nvPicPr>
        <p:blipFill>
          <a:blip r:embed="rId5"/>
          <a:stretch>
            <a:fillRect/>
          </a:stretch>
        </p:blipFill>
        <p:spPr>
          <a:xfrm>
            <a:off x="5974407" y="4495800"/>
            <a:ext cx="2645893" cy="1731414"/>
          </a:xfrm>
          <a:prstGeom prst="rect">
            <a:avLst/>
          </a:prstGeom>
        </p:spPr>
      </p:pic>
    </p:spTree>
    <p:extLst>
      <p:ext uri="{BB962C8B-B14F-4D97-AF65-F5344CB8AC3E}">
        <p14:creationId xmlns:p14="http://schemas.microsoft.com/office/powerpoint/2010/main" val="897910803"/>
      </p:ext>
    </p:extLst>
  </p:cSld>
  <p:clrMapOvr>
    <a:masterClrMapping/>
  </p:clrMapOvr>
</p:sld>
</file>

<file path=ppt/theme/theme1.xml><?xml version="1.0" encoding="utf-8"?>
<a:theme xmlns:a="http://schemas.openxmlformats.org/drawingml/2006/main" name="HSR_PPT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82289</TotalTime>
  <Words>1824</Words>
  <Application>Microsoft Office PowerPoint</Application>
  <PresentationFormat>On-screen Show (4:3)</PresentationFormat>
  <Paragraphs>241</Paragraphs>
  <Slides>25</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 Narrow</vt:lpstr>
      <vt:lpstr>Calibri</vt:lpstr>
      <vt:lpstr>Courier New</vt:lpstr>
      <vt:lpstr>Mangal</vt:lpstr>
      <vt:lpstr>Trebuchet MS</vt:lpstr>
      <vt:lpstr>Wingdings</vt:lpstr>
      <vt:lpstr>HSR_PPT_2014</vt:lpstr>
      <vt:lpstr>2_Office Theme</vt:lpstr>
      <vt:lpstr>PROJECT UPDATE Southern California Project Sections  Bakersfield to Palmdale  Palmdale to Burbank  Burbank to Los Angeles  Los Angeles to Anaheim</vt:lpstr>
      <vt:lpstr>AGENDA</vt:lpstr>
      <vt:lpstr>PowerPoint Presentation</vt:lpstr>
      <vt:lpstr>HIGH-SPEED RAIL:  Connecting California</vt:lpstr>
      <vt:lpstr>SOUTHERN CALIFORNIA: Meeting Our Commitments</vt:lpstr>
      <vt:lpstr>IT’S HAPPENING!</vt:lpstr>
      <vt:lpstr>PowerPoint Presentation</vt:lpstr>
      <vt:lpstr>Bakersfield to Palmdale</vt:lpstr>
      <vt:lpstr>KEY AVOIDANCE &amp; MINIMIZATION ACCOMPLISHMENTS</vt:lpstr>
      <vt:lpstr>PowerPoint Presentation</vt:lpstr>
      <vt:lpstr>Palmdale to Burbank</vt:lpstr>
      <vt:lpstr>KEY AVOIDANCE &amp; MINIMIZATION ACCOMPLISHMENTS</vt:lpstr>
      <vt:lpstr>PowerPoint Presentation</vt:lpstr>
      <vt:lpstr>SOUTHERN CALIFORNIA: Shared Urban Rail Corridor</vt:lpstr>
      <vt:lpstr>COMPLEMENTARY PLANNING SUPPORTS MOBILITY ENHANCEMENTS ACROSS ENTIRE REGION</vt:lpstr>
      <vt:lpstr>Shared Corridor FEATURES </vt:lpstr>
      <vt:lpstr>Burbank to Los Angeles</vt:lpstr>
      <vt:lpstr>LOS ANGELES TO ANAHEIM</vt:lpstr>
      <vt:lpstr>PowerPoint Presentation</vt:lpstr>
      <vt:lpstr>Project Development Process</vt:lpstr>
      <vt:lpstr>AVOIDING, MINIMIZING &amp; MITIGATING POTENTIAL IMPACTS</vt:lpstr>
      <vt:lpstr>Steps Toward Release of Draft EIR/EIS</vt:lpstr>
      <vt:lpstr>PowerPoint Presentation</vt:lpstr>
      <vt:lpstr>PROJECT TIMELINES *</vt:lpstr>
      <vt:lpstr>Stay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 Domondon</dc:creator>
  <cp:lastModifiedBy>Boehm, Michelle@HSR</cp:lastModifiedBy>
  <cp:revision>2256</cp:revision>
  <cp:lastPrinted>2018-09-27T19:12:02Z</cp:lastPrinted>
  <dcterms:created xsi:type="dcterms:W3CDTF">2013-04-12T19:34:21Z</dcterms:created>
  <dcterms:modified xsi:type="dcterms:W3CDTF">2018-10-08T22:12:24Z</dcterms:modified>
</cp:coreProperties>
</file>